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elveticish" charset="1" panose="020B0604020202020204"/>
      <p:regular r:id="rId10"/>
    </p:embeddedFont>
    <p:embeddedFont>
      <p:font typeface="Helveticish Bold" charset="1" panose="020B0704020202020204"/>
      <p:regular r:id="rId11"/>
    </p:embeddedFont>
    <p:embeddedFont>
      <p:font typeface="Helveticish Italics" charset="1" panose="020B0604020202090204"/>
      <p:regular r:id="rId12"/>
    </p:embeddedFont>
    <p:embeddedFont>
      <p:font typeface="Helveticish Bold Italics" charset="1" panose="020B0704020202090204"/>
      <p:regular r:id="rId13"/>
    </p:embeddedFont>
    <p:embeddedFont>
      <p:font typeface="Public Sans" charset="1" panose="00000000000000000000"/>
      <p:regular r:id="rId14"/>
    </p:embeddedFont>
    <p:embeddedFont>
      <p:font typeface="Public Sans Bold" charset="1" panose="00000000000000000000"/>
      <p:regular r:id="rId15"/>
    </p:embeddedFont>
    <p:embeddedFont>
      <p:font typeface="Public Sans Italics" charset="1" panose="00000000000000000000"/>
      <p:regular r:id="rId16"/>
    </p:embeddedFont>
    <p:embeddedFont>
      <p:font typeface="Public Sans Bold Italics" charset="1" panose="00000000000000000000"/>
      <p:regular r:id="rId17"/>
    </p:embeddedFont>
    <p:embeddedFont>
      <p:font typeface="Public Sans Thin" charset="1" panose="00000000000000000000"/>
      <p:regular r:id="rId18"/>
    </p:embeddedFont>
    <p:embeddedFont>
      <p:font typeface="Public Sans Thin Italics" charset="1" panose="00000000000000000000"/>
      <p:regular r:id="rId19"/>
    </p:embeddedFont>
    <p:embeddedFont>
      <p:font typeface="Public Sans Medium" charset="1" panose="00000000000000000000"/>
      <p:regular r:id="rId20"/>
    </p:embeddedFont>
    <p:embeddedFont>
      <p:font typeface="Public Sans Medium Italics" charset="1" panose="00000000000000000000"/>
      <p:regular r:id="rId21"/>
    </p:embeddedFont>
    <p:embeddedFont>
      <p:font typeface="Public Sans Heavy" charset="1" panose="00000000000000000000"/>
      <p:regular r:id="rId22"/>
    </p:embeddedFont>
    <p:embeddedFont>
      <p:font typeface="Public Sans Heavy Italics" charset="1" panose="00000000000000000000"/>
      <p:regular r:id="rId23"/>
    </p:embeddedFont>
    <p:embeddedFont>
      <p:font typeface="Open Sauce" charset="1" panose="00000500000000000000"/>
      <p:regular r:id="rId24"/>
    </p:embeddedFont>
    <p:embeddedFont>
      <p:font typeface="Open Sauce Bold" charset="1" panose="00000800000000000000"/>
      <p:regular r:id="rId25"/>
    </p:embeddedFont>
    <p:embeddedFont>
      <p:font typeface="Open Sauce Italics" charset="1" panose="00000500000000000000"/>
      <p:regular r:id="rId26"/>
    </p:embeddedFont>
    <p:embeddedFont>
      <p:font typeface="Open Sauce Bold Italics" charset="1" panose="00000800000000000000"/>
      <p:regular r:id="rId27"/>
    </p:embeddedFont>
    <p:embeddedFont>
      <p:font typeface="Open Sauce Light" charset="1" panose="00000400000000000000"/>
      <p:regular r:id="rId28"/>
    </p:embeddedFont>
    <p:embeddedFont>
      <p:font typeface="Open Sauce Light Italics" charset="1" panose="00000400000000000000"/>
      <p:regular r:id="rId29"/>
    </p:embeddedFont>
    <p:embeddedFont>
      <p:font typeface="Open Sauce Medium" charset="1" panose="00000600000000000000"/>
      <p:regular r:id="rId30"/>
    </p:embeddedFont>
    <p:embeddedFont>
      <p:font typeface="Open Sauce Medium Italics" charset="1" panose="00000600000000000000"/>
      <p:regular r:id="rId31"/>
    </p:embeddedFont>
    <p:embeddedFont>
      <p:font typeface="Open Sauce Semi-Bold" charset="1" panose="00000700000000000000"/>
      <p:regular r:id="rId32"/>
    </p:embeddedFont>
    <p:embeddedFont>
      <p:font typeface="Open Sauce Semi-Bold Italics" charset="1" panose="00000700000000000000"/>
      <p:regular r:id="rId33"/>
    </p:embeddedFont>
    <p:embeddedFont>
      <p:font typeface="Open Sauce Heavy" charset="1" panose="00000A00000000000000"/>
      <p:regular r:id="rId34"/>
    </p:embeddedFont>
    <p:embeddedFont>
      <p:font typeface="Open Sauce Heavy Italics" charset="1" panose="00000A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2" Target="../media/image36.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jpe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44.jpeg" Type="http://schemas.openxmlformats.org/officeDocument/2006/relationships/image"/><Relationship Id="rId5" Target="../media/image45.jpe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2" Target="../media/image18.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521" y="5857539"/>
            <a:ext cx="18288521" cy="3400761"/>
            <a:chOff x="0" y="0"/>
            <a:chExt cx="24384695" cy="4534348"/>
          </a:xfrm>
        </p:grpSpPr>
        <p:pic>
          <p:nvPicPr>
            <p:cNvPr name="Picture 3" id="3"/>
            <p:cNvPicPr>
              <a:picLocks noChangeAspect="true"/>
            </p:cNvPicPr>
            <p:nvPr/>
          </p:nvPicPr>
          <p:blipFill>
            <a:blip r:embed="rId2"/>
            <a:srcRect l="0" t="59395" r="0" b="12694"/>
            <a:stretch>
              <a:fillRect/>
            </a:stretch>
          </p:blipFill>
          <p:spPr>
            <a:xfrm flipH="false" flipV="false">
              <a:off x="0" y="0"/>
              <a:ext cx="24384695" cy="4534348"/>
            </a:xfrm>
            <a:prstGeom prst="rect">
              <a:avLst/>
            </a:prstGeom>
          </p:spPr>
        </p:pic>
      </p:grpSp>
      <p:sp>
        <p:nvSpPr>
          <p:cNvPr name="Freeform 4" id="4"/>
          <p:cNvSpPr/>
          <p:nvPr/>
        </p:nvSpPr>
        <p:spPr>
          <a:xfrm flipH="false" flipV="false" rot="0">
            <a:off x="12673851" y="-4111745"/>
            <a:ext cx="7992072" cy="7454424"/>
          </a:xfrm>
          <a:custGeom>
            <a:avLst/>
            <a:gdLst/>
            <a:ahLst/>
            <a:cxnLst/>
            <a:rect r="r" b="b" t="t" l="l"/>
            <a:pathLst>
              <a:path h="7454424" w="7992072">
                <a:moveTo>
                  <a:pt x="0" y="0"/>
                </a:moveTo>
                <a:lnTo>
                  <a:pt x="7992072" y="0"/>
                </a:lnTo>
                <a:lnTo>
                  <a:pt x="7992072" y="7454424"/>
                </a:lnTo>
                <a:lnTo>
                  <a:pt x="0" y="74544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809031" y="266719"/>
            <a:ext cx="129164" cy="128841"/>
          </a:xfrm>
          <a:custGeom>
            <a:avLst/>
            <a:gdLst/>
            <a:ahLst/>
            <a:cxnLst/>
            <a:rect r="r" b="b" t="t" l="l"/>
            <a:pathLst>
              <a:path h="128841" w="129164">
                <a:moveTo>
                  <a:pt x="129164" y="0"/>
                </a:moveTo>
                <a:lnTo>
                  <a:pt x="0" y="0"/>
                </a:lnTo>
                <a:lnTo>
                  <a:pt x="0" y="128841"/>
                </a:lnTo>
                <a:lnTo>
                  <a:pt x="129164" y="128841"/>
                </a:lnTo>
                <a:lnTo>
                  <a:pt x="12916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3333916" y="3910169"/>
            <a:ext cx="11619646" cy="1203663"/>
          </a:xfrm>
          <a:prstGeom prst="rect">
            <a:avLst/>
          </a:prstGeom>
        </p:spPr>
        <p:txBody>
          <a:bodyPr anchor="t" rtlCol="false" tIns="0" lIns="0" bIns="0" rIns="0">
            <a:spAutoFit/>
          </a:bodyPr>
          <a:lstStyle/>
          <a:p>
            <a:pPr algn="ctr">
              <a:lnSpc>
                <a:spcPts val="9781"/>
              </a:lnSpc>
            </a:pPr>
            <a:r>
              <a:rPr lang="en-US" sz="6986">
                <a:solidFill>
                  <a:srgbClr val="FFFFFF"/>
                </a:solidFill>
                <a:latin typeface="Public Sans Bold"/>
              </a:rPr>
              <a:t>SOCIAL MEDIA PLATFORM</a:t>
            </a:r>
          </a:p>
        </p:txBody>
      </p:sp>
      <p:sp>
        <p:nvSpPr>
          <p:cNvPr name="AutoShape 7" id="7"/>
          <p:cNvSpPr/>
          <p:nvPr/>
        </p:nvSpPr>
        <p:spPr>
          <a:xfrm rot="5087">
            <a:off x="-31" y="4013436"/>
            <a:ext cx="18288020" cy="0"/>
          </a:xfrm>
          <a:prstGeom prst="line">
            <a:avLst/>
          </a:prstGeom>
          <a:ln cap="flat" w="19050">
            <a:solidFill>
              <a:srgbClr val="FFFFFF"/>
            </a:solidFill>
            <a:prstDash val="solid"/>
            <a:headEnd type="none" len="sm" w="sm"/>
            <a:tailEnd type="none" len="sm" w="sm"/>
          </a:ln>
        </p:spPr>
      </p:sp>
      <p:sp>
        <p:nvSpPr>
          <p:cNvPr name="AutoShape 8" id="8"/>
          <p:cNvSpPr/>
          <p:nvPr/>
        </p:nvSpPr>
        <p:spPr>
          <a:xfrm rot="5087">
            <a:off x="-24" y="5167410"/>
            <a:ext cx="18288020" cy="0"/>
          </a:xfrm>
          <a:prstGeom prst="line">
            <a:avLst/>
          </a:prstGeom>
          <a:ln cap="flat" w="19050">
            <a:solidFill>
              <a:srgbClr val="FFFFFF"/>
            </a:solidFill>
            <a:prstDash val="solid"/>
            <a:headEnd type="none" len="sm" w="sm"/>
            <a:tailEnd type="none" len="sm" w="sm"/>
          </a:ln>
        </p:spPr>
      </p:sp>
      <p:sp>
        <p:nvSpPr>
          <p:cNvPr name="Freeform 9" id="9"/>
          <p:cNvSpPr/>
          <p:nvPr/>
        </p:nvSpPr>
        <p:spPr>
          <a:xfrm flipH="false" flipV="false" rot="-7260295">
            <a:off x="-2412613" y="7152621"/>
            <a:ext cx="4825155" cy="4667241"/>
          </a:xfrm>
          <a:custGeom>
            <a:avLst/>
            <a:gdLst/>
            <a:ahLst/>
            <a:cxnLst/>
            <a:rect r="r" b="b" t="t" l="l"/>
            <a:pathLst>
              <a:path h="4667241" w="4825155">
                <a:moveTo>
                  <a:pt x="0" y="0"/>
                </a:moveTo>
                <a:lnTo>
                  <a:pt x="4825155" y="0"/>
                </a:lnTo>
                <a:lnTo>
                  <a:pt x="4825155" y="4667241"/>
                </a:lnTo>
                <a:lnTo>
                  <a:pt x="0" y="46672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997335" y="176568"/>
            <a:ext cx="4097640" cy="259715"/>
          </a:xfrm>
          <a:prstGeom prst="rect">
            <a:avLst/>
          </a:prstGeom>
        </p:spPr>
        <p:txBody>
          <a:bodyPr anchor="t" rtlCol="false" tIns="0" lIns="0" bIns="0" rIns="0">
            <a:spAutoFit/>
          </a:bodyPr>
          <a:lstStyle/>
          <a:p>
            <a:pPr>
              <a:lnSpc>
                <a:spcPts val="1960"/>
              </a:lnSpc>
            </a:pPr>
            <a:r>
              <a:rPr lang="en-US" sz="1400">
                <a:solidFill>
                  <a:srgbClr val="000000"/>
                </a:solidFill>
                <a:latin typeface="Helveticish"/>
              </a:rPr>
              <a:t>Add company name here | MM/DD/YYYY</a:t>
            </a:r>
          </a:p>
        </p:txBody>
      </p:sp>
      <p:sp>
        <p:nvSpPr>
          <p:cNvPr name="TextBox 11" id="11"/>
          <p:cNvSpPr txBox="true"/>
          <p:nvPr/>
        </p:nvSpPr>
        <p:spPr>
          <a:xfrm rot="0">
            <a:off x="4398688" y="9525359"/>
            <a:ext cx="2128502" cy="306705"/>
          </a:xfrm>
          <a:prstGeom prst="rect">
            <a:avLst/>
          </a:prstGeom>
        </p:spPr>
        <p:txBody>
          <a:bodyPr anchor="t" rtlCol="false" tIns="0" lIns="0" bIns="0" rIns="0">
            <a:spAutoFit/>
          </a:bodyPr>
          <a:lstStyle/>
          <a:p>
            <a:pPr algn="r">
              <a:lnSpc>
                <a:spcPts val="2520"/>
              </a:lnSpc>
            </a:pPr>
            <a:r>
              <a:rPr lang="en-US" sz="1800">
                <a:solidFill>
                  <a:srgbClr val="FFFFFF"/>
                </a:solidFill>
                <a:latin typeface="Public Sans Bold Italics"/>
              </a:rPr>
              <a:t>name of project:</a:t>
            </a:r>
          </a:p>
        </p:txBody>
      </p:sp>
      <p:sp>
        <p:nvSpPr>
          <p:cNvPr name="TextBox 12" id="12"/>
          <p:cNvSpPr txBox="true"/>
          <p:nvPr/>
        </p:nvSpPr>
        <p:spPr>
          <a:xfrm rot="0">
            <a:off x="9559174" y="9525359"/>
            <a:ext cx="1913675" cy="306705"/>
          </a:xfrm>
          <a:prstGeom prst="rect">
            <a:avLst/>
          </a:prstGeom>
        </p:spPr>
        <p:txBody>
          <a:bodyPr anchor="t" rtlCol="false" tIns="0" lIns="0" bIns="0" rIns="0">
            <a:spAutoFit/>
          </a:bodyPr>
          <a:lstStyle/>
          <a:p>
            <a:pPr algn="r">
              <a:lnSpc>
                <a:spcPts val="2520"/>
              </a:lnSpc>
            </a:pPr>
            <a:r>
              <a:rPr lang="en-US" sz="1800">
                <a:solidFill>
                  <a:srgbClr val="FFFFFF"/>
                </a:solidFill>
                <a:latin typeface="Public Sans Bold Italics"/>
              </a:rPr>
              <a:t>presented by:</a:t>
            </a:r>
          </a:p>
        </p:txBody>
      </p:sp>
      <p:sp>
        <p:nvSpPr>
          <p:cNvPr name="TextBox 13" id="13"/>
          <p:cNvSpPr txBox="true"/>
          <p:nvPr/>
        </p:nvSpPr>
        <p:spPr>
          <a:xfrm rot="0">
            <a:off x="6638539" y="9525359"/>
            <a:ext cx="2667359" cy="306705"/>
          </a:xfrm>
          <a:prstGeom prst="rect">
            <a:avLst/>
          </a:prstGeom>
        </p:spPr>
        <p:txBody>
          <a:bodyPr anchor="t" rtlCol="false" tIns="0" lIns="0" bIns="0" rIns="0">
            <a:spAutoFit/>
          </a:bodyPr>
          <a:lstStyle/>
          <a:p>
            <a:pPr>
              <a:lnSpc>
                <a:spcPts val="2520"/>
              </a:lnSpc>
            </a:pPr>
            <a:r>
              <a:rPr lang="en-US" sz="1800">
                <a:solidFill>
                  <a:srgbClr val="FFFFFF"/>
                </a:solidFill>
                <a:latin typeface="Public Sans Italics"/>
              </a:rPr>
              <a:t>Idea Share</a:t>
            </a:r>
          </a:p>
        </p:txBody>
      </p:sp>
      <p:sp>
        <p:nvSpPr>
          <p:cNvPr name="TextBox 14" id="14"/>
          <p:cNvSpPr txBox="true"/>
          <p:nvPr/>
        </p:nvSpPr>
        <p:spPr>
          <a:xfrm rot="0">
            <a:off x="11587149" y="9525359"/>
            <a:ext cx="4095339" cy="306705"/>
          </a:xfrm>
          <a:prstGeom prst="rect">
            <a:avLst/>
          </a:prstGeom>
        </p:spPr>
        <p:txBody>
          <a:bodyPr anchor="t" rtlCol="false" tIns="0" lIns="0" bIns="0" rIns="0">
            <a:spAutoFit/>
          </a:bodyPr>
          <a:lstStyle/>
          <a:p>
            <a:pPr>
              <a:lnSpc>
                <a:spcPts val="2520"/>
              </a:lnSpc>
            </a:pPr>
            <a:r>
              <a:rPr lang="en-US" sz="1800">
                <a:solidFill>
                  <a:srgbClr val="FFFFFF"/>
                </a:solidFill>
                <a:latin typeface="Public Sans Italics"/>
              </a:rPr>
              <a:t>Maja Kadic, Calvin Kwok, Paul Bronola</a:t>
            </a:r>
          </a:p>
        </p:txBody>
      </p:sp>
      <p:sp>
        <p:nvSpPr>
          <p:cNvPr name="TextBox 15" id="15"/>
          <p:cNvSpPr txBox="true"/>
          <p:nvPr/>
        </p:nvSpPr>
        <p:spPr>
          <a:xfrm rot="0">
            <a:off x="14162721" y="188969"/>
            <a:ext cx="3435384" cy="225388"/>
          </a:xfrm>
          <a:prstGeom prst="rect">
            <a:avLst/>
          </a:prstGeom>
        </p:spPr>
        <p:txBody>
          <a:bodyPr anchor="t" rtlCol="false" tIns="0" lIns="0" bIns="0" rIns="0">
            <a:spAutoFit/>
          </a:bodyPr>
          <a:lstStyle/>
          <a:p>
            <a:pPr algn="l" marL="0" indent="0" lvl="0">
              <a:lnSpc>
                <a:spcPts val="1820"/>
              </a:lnSpc>
              <a:spcBef>
                <a:spcPct val="0"/>
              </a:spcBef>
            </a:pPr>
            <a:r>
              <a:rPr lang="en-US" sz="1400">
                <a:solidFill>
                  <a:srgbClr val="000000"/>
                </a:solidFill>
                <a:latin typeface="Open Sauce"/>
              </a:rPr>
              <a:t>This presentation has live captioning</a:t>
            </a:r>
          </a:p>
        </p:txBody>
      </p:sp>
      <p:sp>
        <p:nvSpPr>
          <p:cNvPr name="Freeform 16" id="16"/>
          <p:cNvSpPr/>
          <p:nvPr/>
        </p:nvSpPr>
        <p:spPr>
          <a:xfrm flipH="false" flipV="false" rot="0">
            <a:off x="13967801" y="242303"/>
            <a:ext cx="137770" cy="137770"/>
          </a:xfrm>
          <a:custGeom>
            <a:avLst/>
            <a:gdLst/>
            <a:ahLst/>
            <a:cxnLst/>
            <a:rect r="r" b="b" t="t" l="l"/>
            <a:pathLst>
              <a:path h="137770" w="137770">
                <a:moveTo>
                  <a:pt x="0" y="0"/>
                </a:moveTo>
                <a:lnTo>
                  <a:pt x="137770" y="0"/>
                </a:lnTo>
                <a:lnTo>
                  <a:pt x="137770" y="137770"/>
                </a:lnTo>
                <a:lnTo>
                  <a:pt x="0" y="1377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4523257" y="3796398"/>
            <a:ext cx="3400706" cy="3288298"/>
            <a:chOff x="0" y="0"/>
            <a:chExt cx="4534275" cy="4384398"/>
          </a:xfrm>
        </p:grpSpPr>
        <p:pic>
          <p:nvPicPr>
            <p:cNvPr name="Picture 3" id="3"/>
            <p:cNvPicPr>
              <a:picLocks noChangeAspect="true"/>
            </p:cNvPicPr>
            <p:nvPr/>
          </p:nvPicPr>
          <p:blipFill>
            <a:blip r:embed="rId2"/>
            <a:srcRect l="15548" t="0" r="15548" b="0"/>
            <a:stretch>
              <a:fillRect/>
            </a:stretch>
          </p:blipFill>
          <p:spPr>
            <a:xfrm flipH="false" flipV="false">
              <a:off x="0" y="0"/>
              <a:ext cx="4534275" cy="4384398"/>
            </a:xfrm>
            <a:prstGeom prst="rect">
              <a:avLst/>
            </a:prstGeom>
          </p:spPr>
        </p:pic>
      </p:grpSp>
      <p:sp>
        <p:nvSpPr>
          <p:cNvPr name="Freeform 4" id="4"/>
          <p:cNvSpPr/>
          <p:nvPr/>
        </p:nvSpPr>
        <p:spPr>
          <a:xfrm flipH="false" flipV="false" rot="2257659">
            <a:off x="15309260" y="6816387"/>
            <a:ext cx="7527019" cy="6007930"/>
          </a:xfrm>
          <a:custGeom>
            <a:avLst/>
            <a:gdLst/>
            <a:ahLst/>
            <a:cxnLst/>
            <a:rect r="r" b="b" t="t" l="l"/>
            <a:pathLst>
              <a:path h="6007930" w="7527019">
                <a:moveTo>
                  <a:pt x="0" y="0"/>
                </a:moveTo>
                <a:lnTo>
                  <a:pt x="7527019" y="0"/>
                </a:lnTo>
                <a:lnTo>
                  <a:pt x="7527019" y="6007930"/>
                </a:lnTo>
                <a:lnTo>
                  <a:pt x="0" y="6007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1093293" y="3799552"/>
            <a:ext cx="3400706" cy="3288298"/>
            <a:chOff x="0" y="0"/>
            <a:chExt cx="4534275" cy="4384398"/>
          </a:xfrm>
        </p:grpSpPr>
        <p:pic>
          <p:nvPicPr>
            <p:cNvPr name="Picture 6" id="6"/>
            <p:cNvPicPr>
              <a:picLocks noChangeAspect="true"/>
            </p:cNvPicPr>
            <p:nvPr/>
          </p:nvPicPr>
          <p:blipFill>
            <a:blip r:embed="rId5"/>
            <a:srcRect l="15548" t="0" r="15548" b="0"/>
            <a:stretch>
              <a:fillRect/>
            </a:stretch>
          </p:blipFill>
          <p:spPr>
            <a:xfrm flipH="false" flipV="false">
              <a:off x="0" y="0"/>
              <a:ext cx="4534275" cy="4384398"/>
            </a:xfrm>
            <a:prstGeom prst="rect">
              <a:avLst/>
            </a:prstGeom>
          </p:spPr>
        </p:pic>
      </p:grpSp>
      <p:sp>
        <p:nvSpPr>
          <p:cNvPr name="AutoShape 7" id="7"/>
          <p:cNvSpPr/>
          <p:nvPr/>
        </p:nvSpPr>
        <p:spPr>
          <a:xfrm>
            <a:off x="2005704" y="2175715"/>
            <a:ext cx="14352791" cy="0"/>
          </a:xfrm>
          <a:prstGeom prst="line">
            <a:avLst/>
          </a:prstGeom>
          <a:ln cap="flat" w="19050">
            <a:solidFill>
              <a:srgbClr val="FFFFFF"/>
            </a:solidFill>
            <a:prstDash val="solid"/>
            <a:headEnd type="none" len="sm" w="sm"/>
            <a:tailEnd type="none" len="sm" w="sm"/>
          </a:ln>
        </p:spPr>
      </p:sp>
      <p:grpSp>
        <p:nvGrpSpPr>
          <p:cNvPr name="Group 8" id="8"/>
          <p:cNvGrpSpPr/>
          <p:nvPr/>
        </p:nvGrpSpPr>
        <p:grpSpPr>
          <a:xfrm rot="0">
            <a:off x="0" y="0"/>
            <a:ext cx="429033" cy="10287000"/>
            <a:chOff x="0" y="0"/>
            <a:chExt cx="112996" cy="2709333"/>
          </a:xfrm>
        </p:grpSpPr>
        <p:sp>
          <p:nvSpPr>
            <p:cNvPr name="Freeform 9" id="9"/>
            <p:cNvSpPr/>
            <p:nvPr/>
          </p:nvSpPr>
          <p:spPr>
            <a:xfrm flipH="false" flipV="false" rot="0">
              <a:off x="0" y="0"/>
              <a:ext cx="112996" cy="2709333"/>
            </a:xfrm>
            <a:custGeom>
              <a:avLst/>
              <a:gdLst/>
              <a:ahLst/>
              <a:cxnLst/>
              <a:rect r="r" b="b" t="t" l="l"/>
              <a:pathLst>
                <a:path h="2709333" w="112996">
                  <a:moveTo>
                    <a:pt x="0" y="0"/>
                  </a:moveTo>
                  <a:lnTo>
                    <a:pt x="112996" y="0"/>
                  </a:lnTo>
                  <a:lnTo>
                    <a:pt x="112996" y="2709333"/>
                  </a:lnTo>
                  <a:lnTo>
                    <a:pt x="0" y="2709333"/>
                  </a:lnTo>
                  <a:close/>
                </a:path>
              </a:pathLst>
            </a:custGeom>
            <a:solidFill>
              <a:srgbClr val="DBD7D8"/>
            </a:solidFill>
          </p:spPr>
        </p:sp>
        <p:sp>
          <p:nvSpPr>
            <p:cNvPr name="TextBox 10" id="10"/>
            <p:cNvSpPr txBox="true"/>
            <p:nvPr/>
          </p:nvSpPr>
          <p:spPr>
            <a:xfrm>
              <a:off x="0" y="-38100"/>
              <a:ext cx="112996" cy="2747433"/>
            </a:xfrm>
            <a:prstGeom prst="rect">
              <a:avLst/>
            </a:prstGeom>
          </p:spPr>
          <p:txBody>
            <a:bodyPr anchor="ctr" rtlCol="false" tIns="50800" lIns="50800" bIns="50800" rIns="50800"/>
            <a:lstStyle/>
            <a:p>
              <a:pPr algn="ctr">
                <a:lnSpc>
                  <a:spcPts val="2520"/>
                </a:lnSpc>
              </a:pPr>
            </a:p>
          </p:txBody>
        </p:sp>
      </p:grpSp>
      <p:sp>
        <p:nvSpPr>
          <p:cNvPr name="Freeform 11" id="11"/>
          <p:cNvSpPr/>
          <p:nvPr/>
        </p:nvSpPr>
        <p:spPr>
          <a:xfrm flipH="false" flipV="false" rot="-1961190">
            <a:off x="-2628900" y="-1222851"/>
            <a:ext cx="7315200" cy="3484695"/>
          </a:xfrm>
          <a:custGeom>
            <a:avLst/>
            <a:gdLst/>
            <a:ahLst/>
            <a:cxnLst/>
            <a:rect r="r" b="b" t="t" l="l"/>
            <a:pathLst>
              <a:path h="3484695" w="7315200">
                <a:moveTo>
                  <a:pt x="0" y="0"/>
                </a:moveTo>
                <a:lnTo>
                  <a:pt x="7315200" y="0"/>
                </a:lnTo>
                <a:lnTo>
                  <a:pt x="7315200" y="3484695"/>
                </a:lnTo>
                <a:lnTo>
                  <a:pt x="0" y="34846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3359367">
            <a:off x="8439546" y="5541077"/>
            <a:ext cx="1408909" cy="1234911"/>
            <a:chOff x="0" y="0"/>
            <a:chExt cx="1878545" cy="1646548"/>
          </a:xfrm>
        </p:grpSpPr>
        <p:sp>
          <p:nvSpPr>
            <p:cNvPr name="Freeform 13" id="13"/>
            <p:cNvSpPr/>
            <p:nvPr/>
          </p:nvSpPr>
          <p:spPr>
            <a:xfrm flipH="false" flipV="true" rot="0">
              <a:off x="0" y="0"/>
              <a:ext cx="1293335" cy="1293335"/>
            </a:xfrm>
            <a:custGeom>
              <a:avLst/>
              <a:gdLst/>
              <a:ahLst/>
              <a:cxnLst/>
              <a:rect r="r" b="b" t="t" l="l"/>
              <a:pathLst>
                <a:path h="1293335" w="1293335">
                  <a:moveTo>
                    <a:pt x="0" y="1293335"/>
                  </a:moveTo>
                  <a:lnTo>
                    <a:pt x="1293335" y="1293335"/>
                  </a:lnTo>
                  <a:lnTo>
                    <a:pt x="1293335" y="0"/>
                  </a:lnTo>
                  <a:lnTo>
                    <a:pt x="0" y="0"/>
                  </a:lnTo>
                  <a:lnTo>
                    <a:pt x="0" y="1293335"/>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8100000">
              <a:off x="752147" y="522486"/>
              <a:ext cx="934508" cy="929835"/>
            </a:xfrm>
            <a:custGeom>
              <a:avLst/>
              <a:gdLst/>
              <a:ahLst/>
              <a:cxnLst/>
              <a:rect r="r" b="b" t="t" l="l"/>
              <a:pathLst>
                <a:path h="929835" w="934508">
                  <a:moveTo>
                    <a:pt x="0" y="0"/>
                  </a:moveTo>
                  <a:lnTo>
                    <a:pt x="934507" y="0"/>
                  </a:lnTo>
                  <a:lnTo>
                    <a:pt x="934507" y="929835"/>
                  </a:lnTo>
                  <a:lnTo>
                    <a:pt x="0" y="9298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grpSp>
        <p:nvGrpSpPr>
          <p:cNvPr name="Group 15" id="15"/>
          <p:cNvGrpSpPr/>
          <p:nvPr/>
        </p:nvGrpSpPr>
        <p:grpSpPr>
          <a:xfrm rot="759719">
            <a:off x="9401593" y="4102543"/>
            <a:ext cx="1426659" cy="1233489"/>
            <a:chOff x="0" y="0"/>
            <a:chExt cx="1902212" cy="1644652"/>
          </a:xfrm>
        </p:grpSpPr>
        <p:sp>
          <p:nvSpPr>
            <p:cNvPr name="Freeform 16" id="16"/>
            <p:cNvSpPr/>
            <p:nvPr/>
          </p:nvSpPr>
          <p:spPr>
            <a:xfrm flipH="true" flipV="true" rot="-10800000">
              <a:off x="0" y="360752"/>
              <a:ext cx="1283900" cy="1283900"/>
            </a:xfrm>
            <a:custGeom>
              <a:avLst/>
              <a:gdLst/>
              <a:ahLst/>
              <a:cxnLst/>
              <a:rect r="r" b="b" t="t" l="l"/>
              <a:pathLst>
                <a:path h="1283900" w="1283900">
                  <a:moveTo>
                    <a:pt x="1283900" y="1283900"/>
                  </a:moveTo>
                  <a:lnTo>
                    <a:pt x="0" y="1283900"/>
                  </a:lnTo>
                  <a:lnTo>
                    <a:pt x="0" y="0"/>
                  </a:lnTo>
                  <a:lnTo>
                    <a:pt x="1283900" y="0"/>
                  </a:lnTo>
                  <a:lnTo>
                    <a:pt x="1283900" y="12839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8100000">
              <a:off x="784031" y="192810"/>
              <a:ext cx="927691" cy="923052"/>
            </a:xfrm>
            <a:custGeom>
              <a:avLst/>
              <a:gdLst/>
              <a:ahLst/>
              <a:cxnLst/>
              <a:rect r="r" b="b" t="t" l="l"/>
              <a:pathLst>
                <a:path h="923052" w="927691">
                  <a:moveTo>
                    <a:pt x="0" y="0"/>
                  </a:moveTo>
                  <a:lnTo>
                    <a:pt x="927690" y="0"/>
                  </a:lnTo>
                  <a:lnTo>
                    <a:pt x="927690" y="923053"/>
                  </a:lnTo>
                  <a:lnTo>
                    <a:pt x="0" y="9230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TextBox 18" id="18"/>
          <p:cNvSpPr txBox="true"/>
          <p:nvPr/>
        </p:nvSpPr>
        <p:spPr>
          <a:xfrm rot="0">
            <a:off x="2005704" y="895350"/>
            <a:ext cx="10028758" cy="1203325"/>
          </a:xfrm>
          <a:prstGeom prst="rect">
            <a:avLst/>
          </a:prstGeom>
        </p:spPr>
        <p:txBody>
          <a:bodyPr anchor="t" rtlCol="false" tIns="0" lIns="0" bIns="0" rIns="0">
            <a:spAutoFit/>
          </a:bodyPr>
          <a:lstStyle/>
          <a:p>
            <a:pPr>
              <a:lnSpc>
                <a:spcPts val="9799"/>
              </a:lnSpc>
            </a:pPr>
            <a:r>
              <a:rPr lang="en-US" sz="6999">
                <a:solidFill>
                  <a:srgbClr val="FFFFFF"/>
                </a:solidFill>
                <a:latin typeface="Public Sans"/>
              </a:rPr>
              <a:t>Testing and Refinement</a:t>
            </a:r>
          </a:p>
        </p:txBody>
      </p:sp>
      <p:sp>
        <p:nvSpPr>
          <p:cNvPr name="TextBox 19" id="19"/>
          <p:cNvSpPr txBox="true"/>
          <p:nvPr/>
        </p:nvSpPr>
        <p:spPr>
          <a:xfrm rot="0">
            <a:off x="4523257" y="7416494"/>
            <a:ext cx="3400714" cy="306705"/>
          </a:xfrm>
          <a:prstGeom prst="rect">
            <a:avLst/>
          </a:prstGeom>
        </p:spPr>
        <p:txBody>
          <a:bodyPr anchor="t" rtlCol="false" tIns="0" lIns="0" bIns="0" rIns="0">
            <a:spAutoFit/>
          </a:bodyPr>
          <a:lstStyle/>
          <a:p>
            <a:pPr algn="ctr">
              <a:lnSpc>
                <a:spcPts val="2520"/>
              </a:lnSpc>
            </a:pPr>
            <a:r>
              <a:rPr lang="en-US" sz="1800">
                <a:solidFill>
                  <a:srgbClr val="FFFFFF"/>
                </a:solidFill>
                <a:latin typeface="Public Sans Bold Italics"/>
              </a:rPr>
              <a:t>Issues</a:t>
            </a:r>
          </a:p>
        </p:txBody>
      </p:sp>
      <p:sp>
        <p:nvSpPr>
          <p:cNvPr name="TextBox 20" id="20"/>
          <p:cNvSpPr txBox="true"/>
          <p:nvPr/>
        </p:nvSpPr>
        <p:spPr>
          <a:xfrm rot="0">
            <a:off x="11093285" y="7550796"/>
            <a:ext cx="3400714" cy="306705"/>
          </a:xfrm>
          <a:prstGeom prst="rect">
            <a:avLst/>
          </a:prstGeom>
        </p:spPr>
        <p:txBody>
          <a:bodyPr anchor="t" rtlCol="false" tIns="0" lIns="0" bIns="0" rIns="0">
            <a:spAutoFit/>
          </a:bodyPr>
          <a:lstStyle/>
          <a:p>
            <a:pPr algn="ctr">
              <a:lnSpc>
                <a:spcPts val="2520"/>
              </a:lnSpc>
            </a:pPr>
            <a:r>
              <a:rPr lang="en-US" sz="1800">
                <a:solidFill>
                  <a:srgbClr val="FFFFFF"/>
                </a:solidFill>
                <a:latin typeface="Public Sans Bold Italics"/>
              </a:rPr>
              <a:t>Resolution</a:t>
            </a:r>
          </a:p>
        </p:txBody>
      </p:sp>
      <p:sp>
        <p:nvSpPr>
          <p:cNvPr name="TextBox 21" id="21"/>
          <p:cNvSpPr txBox="true"/>
          <p:nvPr/>
        </p:nvSpPr>
        <p:spPr>
          <a:xfrm rot="0">
            <a:off x="4523257" y="8064521"/>
            <a:ext cx="3516981" cy="735965"/>
          </a:xfrm>
          <a:prstGeom prst="rect">
            <a:avLst/>
          </a:prstGeom>
        </p:spPr>
        <p:txBody>
          <a:bodyPr anchor="t" rtlCol="false" tIns="0" lIns="0" bIns="0" rIns="0">
            <a:spAutoFit/>
          </a:bodyPr>
          <a:lstStyle/>
          <a:p>
            <a:pPr marL="302262" indent="-151131" lvl="1">
              <a:lnSpc>
                <a:spcPts val="1960"/>
              </a:lnSpc>
              <a:buFont typeface="Arial"/>
              <a:buChar char="•"/>
            </a:pPr>
            <a:r>
              <a:rPr lang="en-US" sz="1400">
                <a:solidFill>
                  <a:srgbClr val="FFFFFF"/>
                </a:solidFill>
                <a:latin typeface="Public Sans Italics"/>
              </a:rPr>
              <a:t>Comments section not working</a:t>
            </a:r>
          </a:p>
          <a:p>
            <a:pPr marL="302262" indent="-151131" lvl="1">
              <a:lnSpc>
                <a:spcPts val="1960"/>
              </a:lnSpc>
              <a:buFont typeface="Arial"/>
              <a:buChar char="•"/>
            </a:pPr>
            <a:r>
              <a:rPr lang="en-US" sz="1400">
                <a:solidFill>
                  <a:srgbClr val="FFFFFF"/>
                </a:solidFill>
                <a:latin typeface="Public Sans Italics"/>
              </a:rPr>
              <a:t>Dashboard could only handle one post</a:t>
            </a:r>
          </a:p>
          <a:p>
            <a:pPr marL="302262" indent="-151131" lvl="1">
              <a:lnSpc>
                <a:spcPts val="1960"/>
              </a:lnSpc>
              <a:buFont typeface="Arial"/>
              <a:buChar char="•"/>
            </a:pPr>
            <a:r>
              <a:rPr lang="en-US" sz="1400">
                <a:solidFill>
                  <a:srgbClr val="FFFFFF"/>
                </a:solidFill>
                <a:latin typeface="Public Sans Italics"/>
              </a:rPr>
              <a:t>Implementing all the files together</a:t>
            </a:r>
          </a:p>
        </p:txBody>
      </p:sp>
      <p:sp>
        <p:nvSpPr>
          <p:cNvPr name="TextBox 22" id="22"/>
          <p:cNvSpPr txBox="true"/>
          <p:nvPr/>
        </p:nvSpPr>
        <p:spPr>
          <a:xfrm rot="0">
            <a:off x="10946094" y="8064521"/>
            <a:ext cx="3695096" cy="735965"/>
          </a:xfrm>
          <a:prstGeom prst="rect">
            <a:avLst/>
          </a:prstGeom>
        </p:spPr>
        <p:txBody>
          <a:bodyPr anchor="t" rtlCol="false" tIns="0" lIns="0" bIns="0" rIns="0">
            <a:spAutoFit/>
          </a:bodyPr>
          <a:lstStyle/>
          <a:p>
            <a:pPr marL="302262" indent="-151131" lvl="1">
              <a:lnSpc>
                <a:spcPts val="1960"/>
              </a:lnSpc>
              <a:buFont typeface="Arial"/>
              <a:buChar char="•"/>
            </a:pPr>
            <a:r>
              <a:rPr lang="en-US" sz="1400">
                <a:solidFill>
                  <a:srgbClr val="FFFFFF"/>
                </a:solidFill>
                <a:latin typeface="Public Sans Italics"/>
              </a:rPr>
              <a:t>Moved comments to a separate screen</a:t>
            </a:r>
          </a:p>
          <a:p>
            <a:pPr marL="302262" indent="-151131" lvl="1">
              <a:lnSpc>
                <a:spcPts val="1960"/>
              </a:lnSpc>
              <a:buFont typeface="Arial"/>
              <a:buChar char="•"/>
            </a:pPr>
            <a:r>
              <a:rPr lang="en-US" sz="1400">
                <a:solidFill>
                  <a:srgbClr val="FFFFFF"/>
                </a:solidFill>
                <a:latin typeface="Public Sans Italics"/>
              </a:rPr>
              <a:t>Made dashboard scrollable</a:t>
            </a:r>
          </a:p>
          <a:p>
            <a:pPr marL="302262" indent="-151131" lvl="1">
              <a:lnSpc>
                <a:spcPts val="1960"/>
              </a:lnSpc>
              <a:buFont typeface="Arial"/>
              <a:buChar char="•"/>
            </a:pPr>
            <a:r>
              <a:rPr lang="en-US" sz="1400">
                <a:solidFill>
                  <a:srgbClr val="FFFFFF"/>
                </a:solidFill>
                <a:latin typeface="Public Sans Italics"/>
              </a:rPr>
              <a:t>Changes to the individual files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429033" cy="10287000"/>
            <a:chOff x="0" y="0"/>
            <a:chExt cx="112996" cy="2709333"/>
          </a:xfrm>
        </p:grpSpPr>
        <p:sp>
          <p:nvSpPr>
            <p:cNvPr name="Freeform 3" id="3"/>
            <p:cNvSpPr/>
            <p:nvPr/>
          </p:nvSpPr>
          <p:spPr>
            <a:xfrm flipH="false" flipV="false" rot="0">
              <a:off x="0" y="0"/>
              <a:ext cx="112996" cy="2709333"/>
            </a:xfrm>
            <a:custGeom>
              <a:avLst/>
              <a:gdLst/>
              <a:ahLst/>
              <a:cxnLst/>
              <a:rect r="r" b="b" t="t" l="l"/>
              <a:pathLst>
                <a:path h="2709333" w="112996">
                  <a:moveTo>
                    <a:pt x="0" y="0"/>
                  </a:moveTo>
                  <a:lnTo>
                    <a:pt x="112996" y="0"/>
                  </a:lnTo>
                  <a:lnTo>
                    <a:pt x="112996" y="2709333"/>
                  </a:lnTo>
                  <a:lnTo>
                    <a:pt x="0" y="2709333"/>
                  </a:lnTo>
                  <a:close/>
                </a:path>
              </a:pathLst>
            </a:custGeom>
            <a:solidFill>
              <a:srgbClr val="DBD7D8"/>
            </a:solidFill>
          </p:spPr>
        </p:sp>
        <p:sp>
          <p:nvSpPr>
            <p:cNvPr name="TextBox 4" id="4"/>
            <p:cNvSpPr txBox="true"/>
            <p:nvPr/>
          </p:nvSpPr>
          <p:spPr>
            <a:xfrm>
              <a:off x="0" y="-38100"/>
              <a:ext cx="112996" cy="2747433"/>
            </a:xfrm>
            <a:prstGeom prst="rect">
              <a:avLst/>
            </a:prstGeom>
          </p:spPr>
          <p:txBody>
            <a:bodyPr anchor="ctr" rtlCol="false" tIns="50800" lIns="50800" bIns="50800" rIns="50800"/>
            <a:lstStyle/>
            <a:p>
              <a:pPr algn="ctr">
                <a:lnSpc>
                  <a:spcPts val="2520"/>
                </a:lnSpc>
              </a:pPr>
            </a:p>
          </p:txBody>
        </p:sp>
      </p:grpSp>
      <p:sp>
        <p:nvSpPr>
          <p:cNvPr name="TextBox 5" id="5"/>
          <p:cNvSpPr txBox="true"/>
          <p:nvPr/>
        </p:nvSpPr>
        <p:spPr>
          <a:xfrm rot="0">
            <a:off x="2005704" y="895350"/>
            <a:ext cx="10238082" cy="1203325"/>
          </a:xfrm>
          <a:prstGeom prst="rect">
            <a:avLst/>
          </a:prstGeom>
        </p:spPr>
        <p:txBody>
          <a:bodyPr anchor="t" rtlCol="false" tIns="0" lIns="0" bIns="0" rIns="0">
            <a:spAutoFit/>
          </a:bodyPr>
          <a:lstStyle/>
          <a:p>
            <a:pPr>
              <a:lnSpc>
                <a:spcPts val="9799"/>
              </a:lnSpc>
            </a:pPr>
            <a:r>
              <a:rPr lang="en-US" sz="6999">
                <a:solidFill>
                  <a:srgbClr val="FFFFFF"/>
                </a:solidFill>
                <a:latin typeface="Public Sans"/>
              </a:rPr>
              <a:t>Future Features</a:t>
            </a:r>
          </a:p>
        </p:txBody>
      </p:sp>
      <p:sp>
        <p:nvSpPr>
          <p:cNvPr name="Freeform 6" id="6"/>
          <p:cNvSpPr/>
          <p:nvPr/>
        </p:nvSpPr>
        <p:spPr>
          <a:xfrm flipH="false" flipV="false" rot="5675131">
            <a:off x="-3070344" y="5098758"/>
            <a:ext cx="5379858" cy="5520376"/>
          </a:xfrm>
          <a:custGeom>
            <a:avLst/>
            <a:gdLst/>
            <a:ahLst/>
            <a:cxnLst/>
            <a:rect r="r" b="b" t="t" l="l"/>
            <a:pathLst>
              <a:path h="5520376" w="5379858">
                <a:moveTo>
                  <a:pt x="0" y="0"/>
                </a:moveTo>
                <a:lnTo>
                  <a:pt x="5379858" y="0"/>
                </a:lnTo>
                <a:lnTo>
                  <a:pt x="5379858" y="5520376"/>
                </a:lnTo>
                <a:lnTo>
                  <a:pt x="0" y="55203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6709982">
            <a:off x="12333541" y="-3569412"/>
            <a:ext cx="7577063" cy="7774972"/>
          </a:xfrm>
          <a:custGeom>
            <a:avLst/>
            <a:gdLst/>
            <a:ahLst/>
            <a:cxnLst/>
            <a:rect r="r" b="b" t="t" l="l"/>
            <a:pathLst>
              <a:path h="7774972" w="7577063">
                <a:moveTo>
                  <a:pt x="0" y="0"/>
                </a:moveTo>
                <a:lnTo>
                  <a:pt x="7577063" y="0"/>
                </a:lnTo>
                <a:lnTo>
                  <a:pt x="7577063" y="7774971"/>
                </a:lnTo>
                <a:lnTo>
                  <a:pt x="0" y="7774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8" id="8"/>
          <p:cNvSpPr/>
          <p:nvPr/>
        </p:nvSpPr>
        <p:spPr>
          <a:xfrm>
            <a:off x="2005704" y="2175715"/>
            <a:ext cx="14352791" cy="0"/>
          </a:xfrm>
          <a:prstGeom prst="line">
            <a:avLst/>
          </a:prstGeom>
          <a:ln cap="flat" w="19050">
            <a:solidFill>
              <a:srgbClr val="FFFFFF"/>
            </a:solidFill>
            <a:prstDash val="solid"/>
            <a:headEnd type="none" len="sm" w="sm"/>
            <a:tailEnd type="none" len="sm" w="sm"/>
          </a:ln>
        </p:spPr>
      </p:sp>
      <p:grpSp>
        <p:nvGrpSpPr>
          <p:cNvPr name="Group 9" id="9"/>
          <p:cNvGrpSpPr/>
          <p:nvPr/>
        </p:nvGrpSpPr>
        <p:grpSpPr>
          <a:xfrm rot="0">
            <a:off x="14030215" y="6463592"/>
            <a:ext cx="3014730" cy="2809758"/>
            <a:chOff x="0" y="0"/>
            <a:chExt cx="4019641" cy="3746344"/>
          </a:xfrm>
        </p:grpSpPr>
        <p:pic>
          <p:nvPicPr>
            <p:cNvPr name="Picture 10" id="10"/>
            <p:cNvPicPr>
              <a:picLocks noChangeAspect="true"/>
            </p:cNvPicPr>
            <p:nvPr/>
          </p:nvPicPr>
          <p:blipFill>
            <a:blip r:embed="rId4"/>
            <a:srcRect l="14257" t="0" r="14257" b="0"/>
            <a:stretch>
              <a:fillRect/>
            </a:stretch>
          </p:blipFill>
          <p:spPr>
            <a:xfrm flipH="false" flipV="false">
              <a:off x="0" y="0"/>
              <a:ext cx="4019641" cy="3746344"/>
            </a:xfrm>
            <a:prstGeom prst="rect">
              <a:avLst/>
            </a:prstGeom>
          </p:spPr>
        </p:pic>
      </p:grpSp>
      <p:grpSp>
        <p:nvGrpSpPr>
          <p:cNvPr name="Group 11" id="11"/>
          <p:cNvGrpSpPr/>
          <p:nvPr/>
        </p:nvGrpSpPr>
        <p:grpSpPr>
          <a:xfrm rot="0">
            <a:off x="14030215" y="2375484"/>
            <a:ext cx="3014730" cy="3706507"/>
            <a:chOff x="0" y="0"/>
            <a:chExt cx="4019641" cy="4942009"/>
          </a:xfrm>
        </p:grpSpPr>
        <p:pic>
          <p:nvPicPr>
            <p:cNvPr name="Picture 12" id="12"/>
            <p:cNvPicPr>
              <a:picLocks noChangeAspect="true"/>
            </p:cNvPicPr>
            <p:nvPr/>
          </p:nvPicPr>
          <p:blipFill>
            <a:blip r:embed="rId5"/>
            <a:srcRect l="23972" t="0" r="23972" b="0"/>
            <a:stretch>
              <a:fillRect/>
            </a:stretch>
          </p:blipFill>
          <p:spPr>
            <a:xfrm flipH="false" flipV="false">
              <a:off x="0" y="0"/>
              <a:ext cx="4019641" cy="4942009"/>
            </a:xfrm>
            <a:prstGeom prst="rect">
              <a:avLst/>
            </a:prstGeom>
          </p:spPr>
        </p:pic>
      </p:grpSp>
      <p:grpSp>
        <p:nvGrpSpPr>
          <p:cNvPr name="Group 13" id="13"/>
          <p:cNvGrpSpPr/>
          <p:nvPr/>
        </p:nvGrpSpPr>
        <p:grpSpPr>
          <a:xfrm rot="0">
            <a:off x="2079705" y="2375484"/>
            <a:ext cx="11429805" cy="301625"/>
            <a:chOff x="0" y="0"/>
            <a:chExt cx="15239741" cy="402167"/>
          </a:xfrm>
        </p:grpSpPr>
        <p:sp>
          <p:nvSpPr>
            <p:cNvPr name="TextBox 14" id="14"/>
            <p:cNvSpPr txBox="true"/>
            <p:nvPr/>
          </p:nvSpPr>
          <p:spPr>
            <a:xfrm rot="0">
              <a:off x="564907" y="-47625"/>
              <a:ext cx="14674834" cy="449792"/>
            </a:xfrm>
            <a:prstGeom prst="rect">
              <a:avLst/>
            </a:prstGeom>
          </p:spPr>
          <p:txBody>
            <a:bodyPr anchor="t" rtlCol="false" tIns="0" lIns="0" bIns="0" rIns="0">
              <a:spAutoFit/>
            </a:bodyPr>
            <a:lstStyle/>
            <a:p>
              <a:pPr>
                <a:lnSpc>
                  <a:spcPts val="2799"/>
                </a:lnSpc>
              </a:pPr>
              <a:r>
                <a:rPr lang="en-US" sz="1999">
                  <a:solidFill>
                    <a:srgbClr val="FFFFFF"/>
                  </a:solidFill>
                  <a:latin typeface="Public Sans Italics"/>
                </a:rPr>
                <a:t>Addition of video sharing</a:t>
              </a:r>
            </a:p>
          </p:txBody>
        </p:sp>
        <p:sp>
          <p:nvSpPr>
            <p:cNvPr name="Freeform 15" id="15"/>
            <p:cNvSpPr/>
            <p:nvPr/>
          </p:nvSpPr>
          <p:spPr>
            <a:xfrm flipH="false" flipV="false" rot="0">
              <a:off x="0" y="29004"/>
              <a:ext cx="424233" cy="344159"/>
            </a:xfrm>
            <a:custGeom>
              <a:avLst/>
              <a:gdLst/>
              <a:ahLst/>
              <a:cxnLst/>
              <a:rect r="r" b="b" t="t" l="l"/>
              <a:pathLst>
                <a:path h="344159" w="424233">
                  <a:moveTo>
                    <a:pt x="0" y="0"/>
                  </a:moveTo>
                  <a:lnTo>
                    <a:pt x="424233" y="0"/>
                  </a:lnTo>
                  <a:lnTo>
                    <a:pt x="424233" y="344159"/>
                  </a:lnTo>
                  <a:lnTo>
                    <a:pt x="0" y="3441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6" id="16"/>
          <p:cNvGrpSpPr/>
          <p:nvPr/>
        </p:nvGrpSpPr>
        <p:grpSpPr>
          <a:xfrm rot="0">
            <a:off x="2079705" y="3420287"/>
            <a:ext cx="11429805" cy="301625"/>
            <a:chOff x="0" y="0"/>
            <a:chExt cx="15239741" cy="402167"/>
          </a:xfrm>
        </p:grpSpPr>
        <p:sp>
          <p:nvSpPr>
            <p:cNvPr name="TextBox 17" id="17"/>
            <p:cNvSpPr txBox="true"/>
            <p:nvPr/>
          </p:nvSpPr>
          <p:spPr>
            <a:xfrm rot="0">
              <a:off x="564907" y="-47625"/>
              <a:ext cx="14674834" cy="449792"/>
            </a:xfrm>
            <a:prstGeom prst="rect">
              <a:avLst/>
            </a:prstGeom>
          </p:spPr>
          <p:txBody>
            <a:bodyPr anchor="t" rtlCol="false" tIns="0" lIns="0" bIns="0" rIns="0">
              <a:spAutoFit/>
            </a:bodyPr>
            <a:lstStyle/>
            <a:p>
              <a:pPr>
                <a:lnSpc>
                  <a:spcPts val="2799"/>
                </a:lnSpc>
              </a:pPr>
              <a:r>
                <a:rPr lang="en-US" sz="1999">
                  <a:solidFill>
                    <a:srgbClr val="FFFFFF"/>
                  </a:solidFill>
                  <a:latin typeface="Public Sans Italics"/>
                </a:rPr>
                <a:t> Improvements to the User Interface, such as adding a Dark Mode</a:t>
              </a:r>
            </a:p>
          </p:txBody>
        </p:sp>
        <p:sp>
          <p:nvSpPr>
            <p:cNvPr name="Freeform 18" id="18"/>
            <p:cNvSpPr/>
            <p:nvPr/>
          </p:nvSpPr>
          <p:spPr>
            <a:xfrm flipH="false" flipV="false" rot="0">
              <a:off x="0" y="29004"/>
              <a:ext cx="424233" cy="344159"/>
            </a:xfrm>
            <a:custGeom>
              <a:avLst/>
              <a:gdLst/>
              <a:ahLst/>
              <a:cxnLst/>
              <a:rect r="r" b="b" t="t" l="l"/>
              <a:pathLst>
                <a:path h="344159" w="424233">
                  <a:moveTo>
                    <a:pt x="0" y="0"/>
                  </a:moveTo>
                  <a:lnTo>
                    <a:pt x="424233" y="0"/>
                  </a:lnTo>
                  <a:lnTo>
                    <a:pt x="424233" y="344159"/>
                  </a:lnTo>
                  <a:lnTo>
                    <a:pt x="0" y="3441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9" id="19"/>
          <p:cNvGrpSpPr/>
          <p:nvPr/>
        </p:nvGrpSpPr>
        <p:grpSpPr>
          <a:xfrm rot="0">
            <a:off x="2079705" y="4464862"/>
            <a:ext cx="11429805" cy="301625"/>
            <a:chOff x="0" y="0"/>
            <a:chExt cx="15239741" cy="402167"/>
          </a:xfrm>
        </p:grpSpPr>
        <p:sp>
          <p:nvSpPr>
            <p:cNvPr name="TextBox 20" id="20"/>
            <p:cNvSpPr txBox="true"/>
            <p:nvPr/>
          </p:nvSpPr>
          <p:spPr>
            <a:xfrm rot="0">
              <a:off x="564907" y="-47625"/>
              <a:ext cx="14674834" cy="449792"/>
            </a:xfrm>
            <a:prstGeom prst="rect">
              <a:avLst/>
            </a:prstGeom>
          </p:spPr>
          <p:txBody>
            <a:bodyPr anchor="t" rtlCol="false" tIns="0" lIns="0" bIns="0" rIns="0">
              <a:spAutoFit/>
            </a:bodyPr>
            <a:lstStyle/>
            <a:p>
              <a:pPr>
                <a:lnSpc>
                  <a:spcPts val="2799"/>
                </a:lnSpc>
              </a:pPr>
              <a:r>
                <a:rPr lang="en-US" sz="1999">
                  <a:solidFill>
                    <a:srgbClr val="FFFFFF"/>
                  </a:solidFill>
                  <a:latin typeface="Public Sans Italics"/>
                </a:rPr>
                <a:t>Idea editing options and user suggestion “box”</a:t>
              </a:r>
            </a:p>
          </p:txBody>
        </p:sp>
        <p:sp>
          <p:nvSpPr>
            <p:cNvPr name="Freeform 21" id="21"/>
            <p:cNvSpPr/>
            <p:nvPr/>
          </p:nvSpPr>
          <p:spPr>
            <a:xfrm flipH="false" flipV="false" rot="0">
              <a:off x="0" y="29004"/>
              <a:ext cx="424233" cy="344159"/>
            </a:xfrm>
            <a:custGeom>
              <a:avLst/>
              <a:gdLst/>
              <a:ahLst/>
              <a:cxnLst/>
              <a:rect r="r" b="b" t="t" l="l"/>
              <a:pathLst>
                <a:path h="344159" w="424233">
                  <a:moveTo>
                    <a:pt x="0" y="0"/>
                  </a:moveTo>
                  <a:lnTo>
                    <a:pt x="424233" y="0"/>
                  </a:lnTo>
                  <a:lnTo>
                    <a:pt x="424233" y="344159"/>
                  </a:lnTo>
                  <a:lnTo>
                    <a:pt x="0" y="3441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22" id="22"/>
          <p:cNvGrpSpPr/>
          <p:nvPr/>
        </p:nvGrpSpPr>
        <p:grpSpPr>
          <a:xfrm rot="0">
            <a:off x="2079705" y="5556853"/>
            <a:ext cx="11429805" cy="301625"/>
            <a:chOff x="0" y="0"/>
            <a:chExt cx="15239741" cy="402167"/>
          </a:xfrm>
        </p:grpSpPr>
        <p:sp>
          <p:nvSpPr>
            <p:cNvPr name="TextBox 23" id="23"/>
            <p:cNvSpPr txBox="true"/>
            <p:nvPr/>
          </p:nvSpPr>
          <p:spPr>
            <a:xfrm rot="0">
              <a:off x="564907" y="-47625"/>
              <a:ext cx="14674834" cy="449792"/>
            </a:xfrm>
            <a:prstGeom prst="rect">
              <a:avLst/>
            </a:prstGeom>
          </p:spPr>
          <p:txBody>
            <a:bodyPr anchor="t" rtlCol="false" tIns="0" lIns="0" bIns="0" rIns="0">
              <a:spAutoFit/>
            </a:bodyPr>
            <a:lstStyle/>
            <a:p>
              <a:pPr>
                <a:lnSpc>
                  <a:spcPts val="2799"/>
                </a:lnSpc>
              </a:pPr>
              <a:r>
                <a:rPr lang="en-US" sz="1999">
                  <a:solidFill>
                    <a:srgbClr val="FFFFFF"/>
                  </a:solidFill>
                  <a:latin typeface="Public Sans Italics"/>
                </a:rPr>
                <a:t> Idea categorization and filtering options</a:t>
              </a:r>
            </a:p>
          </p:txBody>
        </p:sp>
        <p:sp>
          <p:nvSpPr>
            <p:cNvPr name="Freeform 24" id="24"/>
            <p:cNvSpPr/>
            <p:nvPr/>
          </p:nvSpPr>
          <p:spPr>
            <a:xfrm flipH="false" flipV="false" rot="0">
              <a:off x="0" y="29004"/>
              <a:ext cx="424233" cy="344159"/>
            </a:xfrm>
            <a:custGeom>
              <a:avLst/>
              <a:gdLst/>
              <a:ahLst/>
              <a:cxnLst/>
              <a:rect r="r" b="b" t="t" l="l"/>
              <a:pathLst>
                <a:path h="344159" w="424233">
                  <a:moveTo>
                    <a:pt x="0" y="0"/>
                  </a:moveTo>
                  <a:lnTo>
                    <a:pt x="424233" y="0"/>
                  </a:lnTo>
                  <a:lnTo>
                    <a:pt x="424233" y="344159"/>
                  </a:lnTo>
                  <a:lnTo>
                    <a:pt x="0" y="3441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001480">
            <a:off x="13839531" y="6888912"/>
            <a:ext cx="7315200" cy="3484695"/>
          </a:xfrm>
          <a:custGeom>
            <a:avLst/>
            <a:gdLst/>
            <a:ahLst/>
            <a:cxnLst/>
            <a:rect r="r" b="b" t="t" l="l"/>
            <a:pathLst>
              <a:path h="3484695" w="7315200">
                <a:moveTo>
                  <a:pt x="0" y="0"/>
                </a:moveTo>
                <a:lnTo>
                  <a:pt x="7315200" y="0"/>
                </a:lnTo>
                <a:lnTo>
                  <a:pt x="7315200" y="3484695"/>
                </a:lnTo>
                <a:lnTo>
                  <a:pt x="0" y="34846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001480">
            <a:off x="-4197523" y="-1286707"/>
            <a:ext cx="7315200" cy="3484695"/>
          </a:xfrm>
          <a:custGeom>
            <a:avLst/>
            <a:gdLst/>
            <a:ahLst/>
            <a:cxnLst/>
            <a:rect r="r" b="b" t="t" l="l"/>
            <a:pathLst>
              <a:path h="3484695" w="7315200">
                <a:moveTo>
                  <a:pt x="0" y="0"/>
                </a:moveTo>
                <a:lnTo>
                  <a:pt x="7315200" y="0"/>
                </a:lnTo>
                <a:lnTo>
                  <a:pt x="7315200" y="3484695"/>
                </a:lnTo>
                <a:lnTo>
                  <a:pt x="0" y="34846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9" y="5918435"/>
            <a:ext cx="12562125" cy="702873"/>
            <a:chOff x="0" y="0"/>
            <a:chExt cx="3308543" cy="185119"/>
          </a:xfrm>
        </p:grpSpPr>
        <p:sp>
          <p:nvSpPr>
            <p:cNvPr name="Freeform 5" id="5"/>
            <p:cNvSpPr/>
            <p:nvPr/>
          </p:nvSpPr>
          <p:spPr>
            <a:xfrm flipH="false" flipV="false" rot="0">
              <a:off x="0" y="0"/>
              <a:ext cx="3308543" cy="185119"/>
            </a:xfrm>
            <a:custGeom>
              <a:avLst/>
              <a:gdLst/>
              <a:ahLst/>
              <a:cxnLst/>
              <a:rect r="r" b="b" t="t" l="l"/>
              <a:pathLst>
                <a:path h="185119" w="3308543">
                  <a:moveTo>
                    <a:pt x="0" y="0"/>
                  </a:moveTo>
                  <a:lnTo>
                    <a:pt x="3308543" y="0"/>
                  </a:lnTo>
                  <a:lnTo>
                    <a:pt x="3308543" y="185119"/>
                  </a:lnTo>
                  <a:lnTo>
                    <a:pt x="0" y="185119"/>
                  </a:lnTo>
                  <a:close/>
                </a:path>
              </a:pathLst>
            </a:custGeom>
            <a:solidFill>
              <a:srgbClr val="000000"/>
            </a:solidFill>
          </p:spPr>
        </p:sp>
        <p:sp>
          <p:nvSpPr>
            <p:cNvPr name="TextBox 6" id="6"/>
            <p:cNvSpPr txBox="true"/>
            <p:nvPr/>
          </p:nvSpPr>
          <p:spPr>
            <a:xfrm>
              <a:off x="0" y="-57150"/>
              <a:ext cx="3308543" cy="242269"/>
            </a:xfrm>
            <a:prstGeom prst="rect">
              <a:avLst/>
            </a:prstGeom>
          </p:spPr>
          <p:txBody>
            <a:bodyPr anchor="ctr" rtlCol="false" tIns="50800" lIns="50800" bIns="50800" rIns="50800"/>
            <a:lstStyle/>
            <a:p>
              <a:pPr algn="ctr">
                <a:lnSpc>
                  <a:spcPts val="2520"/>
                </a:lnSpc>
              </a:pPr>
            </a:p>
          </p:txBody>
        </p:sp>
      </p:grpSp>
      <p:sp>
        <p:nvSpPr>
          <p:cNvPr name="AutoShape 7" id="7"/>
          <p:cNvSpPr/>
          <p:nvPr/>
        </p:nvSpPr>
        <p:spPr>
          <a:xfrm>
            <a:off x="0" y="3893563"/>
            <a:ext cx="12562125" cy="19050"/>
          </a:xfrm>
          <a:prstGeom prst="line">
            <a:avLst/>
          </a:prstGeom>
          <a:ln cap="flat" w="19050">
            <a:solidFill>
              <a:srgbClr val="DBD7D8"/>
            </a:solidFill>
            <a:prstDash val="solid"/>
            <a:headEnd type="none" len="sm" w="sm"/>
            <a:tailEnd type="none" len="sm" w="sm"/>
          </a:ln>
        </p:spPr>
      </p:sp>
      <p:sp>
        <p:nvSpPr>
          <p:cNvPr name="AutoShape 8" id="8"/>
          <p:cNvSpPr/>
          <p:nvPr/>
        </p:nvSpPr>
        <p:spPr>
          <a:xfrm>
            <a:off x="14" y="6830859"/>
            <a:ext cx="12562125" cy="19050"/>
          </a:xfrm>
          <a:prstGeom prst="line">
            <a:avLst/>
          </a:prstGeom>
          <a:ln cap="flat" w="19050">
            <a:solidFill>
              <a:srgbClr val="DBD7D8"/>
            </a:solidFill>
            <a:prstDash val="solid"/>
            <a:headEnd type="none" len="sm" w="sm"/>
            <a:tailEnd type="none" len="sm" w="sm"/>
          </a:ln>
        </p:spPr>
      </p:sp>
      <p:sp>
        <p:nvSpPr>
          <p:cNvPr name="AutoShape 9" id="9"/>
          <p:cNvSpPr/>
          <p:nvPr/>
        </p:nvSpPr>
        <p:spPr>
          <a:xfrm>
            <a:off x="72" y="7771857"/>
            <a:ext cx="12562125" cy="19050"/>
          </a:xfrm>
          <a:prstGeom prst="line">
            <a:avLst/>
          </a:prstGeom>
          <a:ln cap="flat" w="19050">
            <a:solidFill>
              <a:srgbClr val="DBD7D8"/>
            </a:solidFill>
            <a:prstDash val="solid"/>
            <a:headEnd type="none" len="sm" w="sm"/>
            <a:tailEnd type="none" len="sm" w="sm"/>
          </a:ln>
        </p:spPr>
      </p:sp>
      <p:sp>
        <p:nvSpPr>
          <p:cNvPr name="AutoShape 10" id="10"/>
          <p:cNvSpPr/>
          <p:nvPr/>
        </p:nvSpPr>
        <p:spPr>
          <a:xfrm>
            <a:off x="72" y="4986962"/>
            <a:ext cx="12562125" cy="19050"/>
          </a:xfrm>
          <a:prstGeom prst="line">
            <a:avLst/>
          </a:prstGeom>
          <a:ln cap="flat" w="19050">
            <a:solidFill>
              <a:srgbClr val="DBD7D8"/>
            </a:solidFill>
            <a:prstDash val="solid"/>
            <a:headEnd type="none" len="sm" w="sm"/>
            <a:tailEnd type="none" len="sm" w="sm"/>
          </a:ln>
        </p:spPr>
      </p:sp>
      <p:sp>
        <p:nvSpPr>
          <p:cNvPr name="AutoShape 11" id="11"/>
          <p:cNvSpPr/>
          <p:nvPr/>
        </p:nvSpPr>
        <p:spPr>
          <a:xfrm>
            <a:off x="43" y="4752740"/>
            <a:ext cx="12562125" cy="19050"/>
          </a:xfrm>
          <a:prstGeom prst="line">
            <a:avLst/>
          </a:prstGeom>
          <a:ln cap="flat" w="19050">
            <a:solidFill>
              <a:srgbClr val="DBD7D8"/>
            </a:solidFill>
            <a:prstDash val="solid"/>
            <a:headEnd type="none" len="sm" w="sm"/>
            <a:tailEnd type="none" len="sm" w="sm"/>
          </a:ln>
        </p:spPr>
      </p:sp>
      <p:sp>
        <p:nvSpPr>
          <p:cNvPr name="AutoShape 12" id="12"/>
          <p:cNvSpPr/>
          <p:nvPr/>
        </p:nvSpPr>
        <p:spPr>
          <a:xfrm>
            <a:off x="14" y="7533732"/>
            <a:ext cx="12562125" cy="19050"/>
          </a:xfrm>
          <a:prstGeom prst="line">
            <a:avLst/>
          </a:prstGeom>
          <a:ln cap="flat" w="19050">
            <a:solidFill>
              <a:srgbClr val="DBD7D8"/>
            </a:solidFill>
            <a:prstDash val="solid"/>
            <a:headEnd type="none" len="sm" w="sm"/>
            <a:tailEnd type="none" len="sm" w="sm"/>
          </a:ln>
        </p:spPr>
      </p:sp>
      <p:sp>
        <p:nvSpPr>
          <p:cNvPr name="AutoShape 13" id="13"/>
          <p:cNvSpPr/>
          <p:nvPr/>
        </p:nvSpPr>
        <p:spPr>
          <a:xfrm>
            <a:off x="72" y="8474730"/>
            <a:ext cx="12562125" cy="19050"/>
          </a:xfrm>
          <a:prstGeom prst="line">
            <a:avLst/>
          </a:prstGeom>
          <a:ln cap="flat" w="19050">
            <a:solidFill>
              <a:srgbClr val="DBD7D8"/>
            </a:solidFill>
            <a:prstDash val="solid"/>
            <a:headEnd type="none" len="sm" w="sm"/>
            <a:tailEnd type="none" len="sm" w="sm"/>
          </a:ln>
        </p:spPr>
      </p:sp>
      <p:sp>
        <p:nvSpPr>
          <p:cNvPr name="AutoShape 14" id="14"/>
          <p:cNvSpPr/>
          <p:nvPr/>
        </p:nvSpPr>
        <p:spPr>
          <a:xfrm>
            <a:off x="72" y="5689835"/>
            <a:ext cx="12562125" cy="19050"/>
          </a:xfrm>
          <a:prstGeom prst="line">
            <a:avLst/>
          </a:prstGeom>
          <a:ln cap="flat" w="19050">
            <a:solidFill>
              <a:srgbClr val="DBD7D8"/>
            </a:solidFill>
            <a:prstDash val="solid"/>
            <a:headEnd type="none" len="sm" w="sm"/>
            <a:tailEnd type="none" len="sm" w="sm"/>
          </a:ln>
        </p:spPr>
      </p:sp>
      <p:sp>
        <p:nvSpPr>
          <p:cNvPr name="AutoShape 15" id="15"/>
          <p:cNvSpPr/>
          <p:nvPr/>
        </p:nvSpPr>
        <p:spPr>
          <a:xfrm>
            <a:off x="14" y="5927960"/>
            <a:ext cx="12562125" cy="19050"/>
          </a:xfrm>
          <a:prstGeom prst="line">
            <a:avLst/>
          </a:prstGeom>
          <a:ln cap="flat" w="19050">
            <a:solidFill>
              <a:srgbClr val="DBD7D8"/>
            </a:solidFill>
            <a:prstDash val="solid"/>
            <a:headEnd type="none" len="sm" w="sm"/>
            <a:tailEnd type="none" len="sm" w="sm"/>
          </a:ln>
        </p:spPr>
      </p:sp>
      <p:sp>
        <p:nvSpPr>
          <p:cNvPr name="AutoShape 16" id="16"/>
          <p:cNvSpPr/>
          <p:nvPr/>
        </p:nvSpPr>
        <p:spPr>
          <a:xfrm>
            <a:off x="72" y="6630834"/>
            <a:ext cx="12562125" cy="19050"/>
          </a:xfrm>
          <a:prstGeom prst="line">
            <a:avLst/>
          </a:prstGeom>
          <a:ln cap="flat" w="19050">
            <a:solidFill>
              <a:srgbClr val="DBD7D8"/>
            </a:solidFill>
            <a:prstDash val="solid"/>
            <a:headEnd type="none" len="sm" w="sm"/>
            <a:tailEnd type="none" len="sm" w="sm"/>
          </a:ln>
        </p:spPr>
      </p:sp>
      <p:sp>
        <p:nvSpPr>
          <p:cNvPr name="TextBox 17" id="17"/>
          <p:cNvSpPr txBox="true"/>
          <p:nvPr/>
        </p:nvSpPr>
        <p:spPr>
          <a:xfrm rot="0">
            <a:off x="517327" y="4134239"/>
            <a:ext cx="2214139" cy="349250"/>
          </a:xfrm>
          <a:prstGeom prst="rect">
            <a:avLst/>
          </a:prstGeom>
        </p:spPr>
        <p:txBody>
          <a:bodyPr anchor="t" rtlCol="false" tIns="0" lIns="0" bIns="0" rIns="0">
            <a:spAutoFit/>
          </a:bodyPr>
          <a:lstStyle/>
          <a:p>
            <a:pPr>
              <a:lnSpc>
                <a:spcPts val="2799"/>
              </a:lnSpc>
            </a:pPr>
            <a:r>
              <a:rPr lang="en-US" sz="1999">
                <a:solidFill>
                  <a:srgbClr val="FFFFFF"/>
                </a:solidFill>
                <a:latin typeface="Public Sans Italics"/>
              </a:rPr>
              <a:t>Login/Registration</a:t>
            </a:r>
          </a:p>
        </p:txBody>
      </p:sp>
      <p:sp>
        <p:nvSpPr>
          <p:cNvPr name="TextBox 18" id="18"/>
          <p:cNvSpPr txBox="true"/>
          <p:nvPr/>
        </p:nvSpPr>
        <p:spPr>
          <a:xfrm rot="0">
            <a:off x="517327" y="5148887"/>
            <a:ext cx="3857233" cy="349250"/>
          </a:xfrm>
          <a:prstGeom prst="rect">
            <a:avLst/>
          </a:prstGeom>
        </p:spPr>
        <p:txBody>
          <a:bodyPr anchor="t" rtlCol="false" tIns="0" lIns="0" bIns="0" rIns="0">
            <a:spAutoFit/>
          </a:bodyPr>
          <a:lstStyle/>
          <a:p>
            <a:pPr>
              <a:lnSpc>
                <a:spcPts val="2799"/>
              </a:lnSpc>
            </a:pPr>
            <a:r>
              <a:rPr lang="en-US" sz="1999">
                <a:solidFill>
                  <a:srgbClr val="FFFFFF"/>
                </a:solidFill>
                <a:latin typeface="Public Sans Italics"/>
              </a:rPr>
              <a:t>Newsfeed</a:t>
            </a:r>
          </a:p>
        </p:txBody>
      </p:sp>
      <p:sp>
        <p:nvSpPr>
          <p:cNvPr name="TextBox 19" id="19"/>
          <p:cNvSpPr txBox="true"/>
          <p:nvPr/>
        </p:nvSpPr>
        <p:spPr>
          <a:xfrm rot="0">
            <a:off x="517327" y="6974932"/>
            <a:ext cx="3294687" cy="349250"/>
          </a:xfrm>
          <a:prstGeom prst="rect">
            <a:avLst/>
          </a:prstGeom>
        </p:spPr>
        <p:txBody>
          <a:bodyPr anchor="t" rtlCol="false" tIns="0" lIns="0" bIns="0" rIns="0">
            <a:spAutoFit/>
          </a:bodyPr>
          <a:lstStyle/>
          <a:p>
            <a:pPr>
              <a:lnSpc>
                <a:spcPts val="2799"/>
              </a:lnSpc>
            </a:pPr>
            <a:r>
              <a:rPr lang="en-US" sz="1999">
                <a:solidFill>
                  <a:srgbClr val="FFFFFF"/>
                </a:solidFill>
                <a:latin typeface="Public Sans Italics"/>
              </a:rPr>
              <a:t>Profile</a:t>
            </a:r>
          </a:p>
        </p:txBody>
      </p:sp>
      <p:sp>
        <p:nvSpPr>
          <p:cNvPr name="TextBox 20" id="20"/>
          <p:cNvSpPr txBox="true"/>
          <p:nvPr/>
        </p:nvSpPr>
        <p:spPr>
          <a:xfrm rot="0">
            <a:off x="517327" y="7952832"/>
            <a:ext cx="3294687" cy="349250"/>
          </a:xfrm>
          <a:prstGeom prst="rect">
            <a:avLst/>
          </a:prstGeom>
        </p:spPr>
        <p:txBody>
          <a:bodyPr anchor="t" rtlCol="false" tIns="0" lIns="0" bIns="0" rIns="0">
            <a:spAutoFit/>
          </a:bodyPr>
          <a:lstStyle/>
          <a:p>
            <a:pPr>
              <a:lnSpc>
                <a:spcPts val="2799"/>
              </a:lnSpc>
            </a:pPr>
            <a:r>
              <a:rPr lang="en-US" sz="1999">
                <a:solidFill>
                  <a:srgbClr val="FFFFFF"/>
                </a:solidFill>
                <a:latin typeface="Public Sans Italics"/>
              </a:rPr>
              <a:t>Private Messages</a:t>
            </a:r>
          </a:p>
        </p:txBody>
      </p:sp>
      <p:sp>
        <p:nvSpPr>
          <p:cNvPr name="TextBox 21" id="21"/>
          <p:cNvSpPr txBox="true"/>
          <p:nvPr/>
        </p:nvSpPr>
        <p:spPr>
          <a:xfrm rot="0">
            <a:off x="517327" y="6089885"/>
            <a:ext cx="2955826" cy="349250"/>
          </a:xfrm>
          <a:prstGeom prst="rect">
            <a:avLst/>
          </a:prstGeom>
        </p:spPr>
        <p:txBody>
          <a:bodyPr anchor="t" rtlCol="false" tIns="0" lIns="0" bIns="0" rIns="0">
            <a:spAutoFit/>
          </a:bodyPr>
          <a:lstStyle/>
          <a:p>
            <a:pPr>
              <a:lnSpc>
                <a:spcPts val="2799"/>
              </a:lnSpc>
            </a:pPr>
            <a:r>
              <a:rPr lang="en-US" sz="1999">
                <a:solidFill>
                  <a:srgbClr val="FFFFFF"/>
                </a:solidFill>
                <a:latin typeface="Public Sans Italics"/>
              </a:rPr>
              <a:t>Idea Creation</a:t>
            </a:r>
          </a:p>
        </p:txBody>
      </p:sp>
      <p:sp>
        <p:nvSpPr>
          <p:cNvPr name="Freeform 22" id="22"/>
          <p:cNvSpPr/>
          <p:nvPr/>
        </p:nvSpPr>
        <p:spPr>
          <a:xfrm flipH="false" flipV="false" rot="0">
            <a:off x="16523518" y="1061781"/>
            <a:ext cx="367665" cy="334116"/>
          </a:xfrm>
          <a:custGeom>
            <a:avLst/>
            <a:gdLst/>
            <a:ahLst/>
            <a:cxnLst/>
            <a:rect r="r" b="b" t="t" l="l"/>
            <a:pathLst>
              <a:path h="334116" w="367665">
                <a:moveTo>
                  <a:pt x="0" y="0"/>
                </a:moveTo>
                <a:lnTo>
                  <a:pt x="367665" y="0"/>
                </a:lnTo>
                <a:lnTo>
                  <a:pt x="367665" y="334116"/>
                </a:lnTo>
                <a:lnTo>
                  <a:pt x="0" y="3341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6884390" y="1061781"/>
            <a:ext cx="365385" cy="334328"/>
          </a:xfrm>
          <a:custGeom>
            <a:avLst/>
            <a:gdLst/>
            <a:ahLst/>
            <a:cxnLst/>
            <a:rect r="r" b="b" t="t" l="l"/>
            <a:pathLst>
              <a:path h="334328" w="365385">
                <a:moveTo>
                  <a:pt x="0" y="0"/>
                </a:moveTo>
                <a:lnTo>
                  <a:pt x="365385" y="0"/>
                </a:lnTo>
                <a:lnTo>
                  <a:pt x="365385" y="334328"/>
                </a:lnTo>
                <a:lnTo>
                  <a:pt x="0" y="3343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7228640" y="1061569"/>
            <a:ext cx="335165" cy="334328"/>
          </a:xfrm>
          <a:custGeom>
            <a:avLst/>
            <a:gdLst/>
            <a:ahLst/>
            <a:cxnLst/>
            <a:rect r="r" b="b" t="t" l="l"/>
            <a:pathLst>
              <a:path h="334328" w="335165">
                <a:moveTo>
                  <a:pt x="0" y="0"/>
                </a:moveTo>
                <a:lnTo>
                  <a:pt x="335166" y="0"/>
                </a:lnTo>
                <a:lnTo>
                  <a:pt x="335166" y="334328"/>
                </a:lnTo>
                <a:lnTo>
                  <a:pt x="0" y="3343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5400000">
            <a:off x="11120674" y="4800820"/>
            <a:ext cx="5346813" cy="1353308"/>
          </a:xfrm>
          <a:prstGeom prst="rect">
            <a:avLst/>
          </a:prstGeom>
        </p:spPr>
        <p:txBody>
          <a:bodyPr anchor="t" rtlCol="false" tIns="0" lIns="0" bIns="0" rIns="0">
            <a:spAutoFit/>
          </a:bodyPr>
          <a:lstStyle/>
          <a:p>
            <a:pPr algn="r">
              <a:lnSpc>
                <a:spcPts val="10983"/>
              </a:lnSpc>
            </a:pPr>
            <a:r>
              <a:rPr lang="en-US" sz="7845">
                <a:solidFill>
                  <a:srgbClr val="FFFFFF"/>
                </a:solidFill>
                <a:latin typeface="Public Sans"/>
              </a:rPr>
              <a:t> Agenda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5384836" y="4201999"/>
            <a:ext cx="3400706" cy="3290888"/>
            <a:chOff x="0" y="0"/>
            <a:chExt cx="4534275" cy="4387850"/>
          </a:xfrm>
        </p:grpSpPr>
        <p:pic>
          <p:nvPicPr>
            <p:cNvPr name="Picture 3" id="3"/>
            <p:cNvPicPr>
              <a:picLocks noChangeAspect="true"/>
            </p:cNvPicPr>
            <p:nvPr/>
          </p:nvPicPr>
          <p:blipFill>
            <a:blip r:embed="rId2"/>
            <a:srcRect l="31504" t="0" r="35686" b="0"/>
            <a:stretch>
              <a:fillRect/>
            </a:stretch>
          </p:blipFill>
          <p:spPr>
            <a:xfrm flipH="false" flipV="false">
              <a:off x="0" y="0"/>
              <a:ext cx="4534275" cy="4387850"/>
            </a:xfrm>
            <a:prstGeom prst="rect">
              <a:avLst/>
            </a:prstGeom>
          </p:spPr>
        </p:pic>
      </p:grpSp>
      <p:sp>
        <p:nvSpPr>
          <p:cNvPr name="AutoShape 4" id="4"/>
          <p:cNvSpPr/>
          <p:nvPr/>
        </p:nvSpPr>
        <p:spPr>
          <a:xfrm>
            <a:off x="2005704" y="2175715"/>
            <a:ext cx="14352791" cy="0"/>
          </a:xfrm>
          <a:prstGeom prst="line">
            <a:avLst/>
          </a:prstGeom>
          <a:ln cap="flat" w="19050">
            <a:solidFill>
              <a:srgbClr val="FFFFFF"/>
            </a:solidFill>
            <a:prstDash val="solid"/>
            <a:headEnd type="none" len="sm" w="sm"/>
            <a:tailEnd type="none" len="sm" w="sm"/>
          </a:ln>
        </p:spPr>
      </p:sp>
      <p:sp>
        <p:nvSpPr>
          <p:cNvPr name="AutoShape 5" id="5"/>
          <p:cNvSpPr/>
          <p:nvPr/>
        </p:nvSpPr>
        <p:spPr>
          <a:xfrm>
            <a:off x="5339558" y="3781137"/>
            <a:ext cx="11018930" cy="8575"/>
          </a:xfrm>
          <a:prstGeom prst="line">
            <a:avLst/>
          </a:prstGeom>
          <a:ln cap="flat" w="19050">
            <a:solidFill>
              <a:srgbClr val="FFFFFF"/>
            </a:solidFill>
            <a:prstDash val="solid"/>
            <a:headEnd type="none" len="sm" w="sm"/>
            <a:tailEnd type="none" len="sm" w="sm"/>
          </a:ln>
        </p:spPr>
      </p:sp>
      <p:grpSp>
        <p:nvGrpSpPr>
          <p:cNvPr name="Group 6" id="6"/>
          <p:cNvGrpSpPr/>
          <p:nvPr/>
        </p:nvGrpSpPr>
        <p:grpSpPr>
          <a:xfrm rot="0">
            <a:off x="0" y="0"/>
            <a:ext cx="429033" cy="10287000"/>
            <a:chOff x="0" y="0"/>
            <a:chExt cx="112996" cy="2709333"/>
          </a:xfrm>
        </p:grpSpPr>
        <p:sp>
          <p:nvSpPr>
            <p:cNvPr name="Freeform 7" id="7"/>
            <p:cNvSpPr/>
            <p:nvPr/>
          </p:nvSpPr>
          <p:spPr>
            <a:xfrm flipH="false" flipV="false" rot="0">
              <a:off x="0" y="0"/>
              <a:ext cx="112996" cy="2709333"/>
            </a:xfrm>
            <a:custGeom>
              <a:avLst/>
              <a:gdLst/>
              <a:ahLst/>
              <a:cxnLst/>
              <a:rect r="r" b="b" t="t" l="l"/>
              <a:pathLst>
                <a:path h="2709333" w="112996">
                  <a:moveTo>
                    <a:pt x="0" y="0"/>
                  </a:moveTo>
                  <a:lnTo>
                    <a:pt x="112996" y="0"/>
                  </a:lnTo>
                  <a:lnTo>
                    <a:pt x="112996" y="2709333"/>
                  </a:lnTo>
                  <a:lnTo>
                    <a:pt x="0" y="2709333"/>
                  </a:lnTo>
                  <a:close/>
                </a:path>
              </a:pathLst>
            </a:custGeom>
            <a:solidFill>
              <a:srgbClr val="DBD7D8"/>
            </a:solidFill>
          </p:spPr>
        </p:sp>
        <p:sp>
          <p:nvSpPr>
            <p:cNvPr name="TextBox 8" id="8"/>
            <p:cNvSpPr txBox="true"/>
            <p:nvPr/>
          </p:nvSpPr>
          <p:spPr>
            <a:xfrm>
              <a:off x="0" y="-38100"/>
              <a:ext cx="112996" cy="2747433"/>
            </a:xfrm>
            <a:prstGeom prst="rect">
              <a:avLst/>
            </a:prstGeom>
          </p:spPr>
          <p:txBody>
            <a:bodyPr anchor="ctr" rtlCol="false" tIns="50800" lIns="50800" bIns="50800" rIns="50800"/>
            <a:lstStyle/>
            <a:p>
              <a:pPr algn="ctr">
                <a:lnSpc>
                  <a:spcPts val="2520"/>
                </a:lnSpc>
              </a:pPr>
            </a:p>
          </p:txBody>
        </p:sp>
      </p:grpSp>
      <p:sp>
        <p:nvSpPr>
          <p:cNvPr name="Freeform 9" id="9"/>
          <p:cNvSpPr/>
          <p:nvPr/>
        </p:nvSpPr>
        <p:spPr>
          <a:xfrm flipH="false" flipV="false" rot="0">
            <a:off x="-2423324" y="7182345"/>
            <a:ext cx="7315200" cy="3484695"/>
          </a:xfrm>
          <a:custGeom>
            <a:avLst/>
            <a:gdLst/>
            <a:ahLst/>
            <a:cxnLst/>
            <a:rect r="r" b="b" t="t" l="l"/>
            <a:pathLst>
              <a:path h="3484695" w="7315200">
                <a:moveTo>
                  <a:pt x="0" y="0"/>
                </a:moveTo>
                <a:lnTo>
                  <a:pt x="7315200" y="0"/>
                </a:lnTo>
                <a:lnTo>
                  <a:pt x="7315200" y="3484695"/>
                </a:lnTo>
                <a:lnTo>
                  <a:pt x="0" y="34846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5384836" y="7102130"/>
            <a:ext cx="3410239" cy="390757"/>
          </a:xfrm>
          <a:custGeom>
            <a:avLst/>
            <a:gdLst/>
            <a:ahLst/>
            <a:cxnLst/>
            <a:rect r="r" b="b" t="t" l="l"/>
            <a:pathLst>
              <a:path h="390757" w="3410239">
                <a:moveTo>
                  <a:pt x="0" y="0"/>
                </a:moveTo>
                <a:lnTo>
                  <a:pt x="3410239" y="0"/>
                </a:lnTo>
                <a:lnTo>
                  <a:pt x="3410239" y="390756"/>
                </a:lnTo>
                <a:lnTo>
                  <a:pt x="0" y="3907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9137968" y="7102130"/>
            <a:ext cx="3410239" cy="390757"/>
          </a:xfrm>
          <a:custGeom>
            <a:avLst/>
            <a:gdLst/>
            <a:ahLst/>
            <a:cxnLst/>
            <a:rect r="r" b="b" t="t" l="l"/>
            <a:pathLst>
              <a:path h="390757" w="3410239">
                <a:moveTo>
                  <a:pt x="0" y="0"/>
                </a:moveTo>
                <a:lnTo>
                  <a:pt x="3410239" y="0"/>
                </a:lnTo>
                <a:lnTo>
                  <a:pt x="3410239" y="390756"/>
                </a:lnTo>
                <a:lnTo>
                  <a:pt x="0" y="3907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3007465" y="7102130"/>
            <a:ext cx="3410239" cy="390757"/>
          </a:xfrm>
          <a:custGeom>
            <a:avLst/>
            <a:gdLst/>
            <a:ahLst/>
            <a:cxnLst/>
            <a:rect r="r" b="b" t="t" l="l"/>
            <a:pathLst>
              <a:path h="390757" w="3410239">
                <a:moveTo>
                  <a:pt x="0" y="0"/>
                </a:moveTo>
                <a:lnTo>
                  <a:pt x="3410239" y="0"/>
                </a:lnTo>
                <a:lnTo>
                  <a:pt x="3410239" y="390756"/>
                </a:lnTo>
                <a:lnTo>
                  <a:pt x="0" y="3907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9137968" y="4094512"/>
            <a:ext cx="3398374" cy="3398374"/>
          </a:xfrm>
          <a:custGeom>
            <a:avLst/>
            <a:gdLst/>
            <a:ahLst/>
            <a:cxnLst/>
            <a:rect r="r" b="b" t="t" l="l"/>
            <a:pathLst>
              <a:path h="3398374" w="3398374">
                <a:moveTo>
                  <a:pt x="0" y="0"/>
                </a:moveTo>
                <a:lnTo>
                  <a:pt x="3398374" y="0"/>
                </a:lnTo>
                <a:lnTo>
                  <a:pt x="3398374" y="3398374"/>
                </a:lnTo>
                <a:lnTo>
                  <a:pt x="0" y="33983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3053957" y="4201999"/>
            <a:ext cx="3295006" cy="3290888"/>
          </a:xfrm>
          <a:custGeom>
            <a:avLst/>
            <a:gdLst/>
            <a:ahLst/>
            <a:cxnLst/>
            <a:rect r="r" b="b" t="t" l="l"/>
            <a:pathLst>
              <a:path h="3290888" w="3295006">
                <a:moveTo>
                  <a:pt x="0" y="0"/>
                </a:moveTo>
                <a:lnTo>
                  <a:pt x="3295006" y="0"/>
                </a:lnTo>
                <a:lnTo>
                  <a:pt x="3295006" y="3290887"/>
                </a:lnTo>
                <a:lnTo>
                  <a:pt x="0" y="32908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2005704" y="895350"/>
            <a:ext cx="9139460" cy="1203325"/>
          </a:xfrm>
          <a:prstGeom prst="rect">
            <a:avLst/>
          </a:prstGeom>
        </p:spPr>
        <p:txBody>
          <a:bodyPr anchor="t" rtlCol="false" tIns="0" lIns="0" bIns="0" rIns="0">
            <a:spAutoFit/>
          </a:bodyPr>
          <a:lstStyle/>
          <a:p>
            <a:pPr>
              <a:lnSpc>
                <a:spcPts val="9799"/>
              </a:lnSpc>
            </a:pPr>
            <a:r>
              <a:rPr lang="en-US" sz="6999">
                <a:solidFill>
                  <a:srgbClr val="FFFFFF"/>
                </a:solidFill>
                <a:latin typeface="Public Sans"/>
              </a:rPr>
              <a:t>Overview</a:t>
            </a:r>
          </a:p>
        </p:txBody>
      </p:sp>
      <p:sp>
        <p:nvSpPr>
          <p:cNvPr name="TextBox 16" id="16"/>
          <p:cNvSpPr txBox="true"/>
          <p:nvPr/>
        </p:nvSpPr>
        <p:spPr>
          <a:xfrm rot="0">
            <a:off x="2005704" y="2447002"/>
            <a:ext cx="14352791" cy="306705"/>
          </a:xfrm>
          <a:prstGeom prst="rect">
            <a:avLst/>
          </a:prstGeom>
        </p:spPr>
        <p:txBody>
          <a:bodyPr anchor="t" rtlCol="false" tIns="0" lIns="0" bIns="0" rIns="0">
            <a:spAutoFit/>
          </a:bodyPr>
          <a:lstStyle/>
          <a:p>
            <a:pPr>
              <a:lnSpc>
                <a:spcPts val="2520"/>
              </a:lnSpc>
            </a:pPr>
            <a:r>
              <a:rPr lang="en-US" sz="1800">
                <a:solidFill>
                  <a:srgbClr val="FFFFFF"/>
                </a:solidFill>
                <a:latin typeface="Public Sans Italics"/>
              </a:rPr>
              <a:t>Idea Share is an innovative social media app that provides a platform for users to freely share, collaborate, and explore ideas.</a:t>
            </a:r>
          </a:p>
        </p:txBody>
      </p:sp>
      <p:sp>
        <p:nvSpPr>
          <p:cNvPr name="TextBox 17" id="17"/>
          <p:cNvSpPr txBox="true"/>
          <p:nvPr/>
        </p:nvSpPr>
        <p:spPr>
          <a:xfrm rot="0">
            <a:off x="5339551" y="7663985"/>
            <a:ext cx="3400714" cy="349250"/>
          </a:xfrm>
          <a:prstGeom prst="rect">
            <a:avLst/>
          </a:prstGeom>
        </p:spPr>
        <p:txBody>
          <a:bodyPr anchor="t" rtlCol="false" tIns="0" lIns="0" bIns="0" rIns="0">
            <a:spAutoFit/>
          </a:bodyPr>
          <a:lstStyle/>
          <a:p>
            <a:pPr>
              <a:lnSpc>
                <a:spcPts val="2799"/>
              </a:lnSpc>
            </a:pPr>
            <a:r>
              <a:rPr lang="en-US" sz="1999">
                <a:solidFill>
                  <a:srgbClr val="FFFFFF"/>
                </a:solidFill>
                <a:latin typeface="Public Sans Bold Italics"/>
              </a:rPr>
              <a:t>Audience</a:t>
            </a:r>
          </a:p>
        </p:txBody>
      </p:sp>
      <p:sp>
        <p:nvSpPr>
          <p:cNvPr name="TextBox 18" id="18"/>
          <p:cNvSpPr txBox="true"/>
          <p:nvPr/>
        </p:nvSpPr>
        <p:spPr>
          <a:xfrm rot="0">
            <a:off x="9147493" y="7663985"/>
            <a:ext cx="3400714" cy="349250"/>
          </a:xfrm>
          <a:prstGeom prst="rect">
            <a:avLst/>
          </a:prstGeom>
        </p:spPr>
        <p:txBody>
          <a:bodyPr anchor="t" rtlCol="false" tIns="0" lIns="0" bIns="0" rIns="0">
            <a:spAutoFit/>
          </a:bodyPr>
          <a:lstStyle/>
          <a:p>
            <a:pPr>
              <a:lnSpc>
                <a:spcPts val="2799"/>
              </a:lnSpc>
            </a:pPr>
            <a:r>
              <a:rPr lang="en-US" sz="1999">
                <a:solidFill>
                  <a:srgbClr val="FFFFFF"/>
                </a:solidFill>
                <a:latin typeface="Public Sans Bold Italics"/>
              </a:rPr>
              <a:t>Features</a:t>
            </a:r>
          </a:p>
        </p:txBody>
      </p:sp>
      <p:sp>
        <p:nvSpPr>
          <p:cNvPr name="TextBox 19" id="19"/>
          <p:cNvSpPr txBox="true"/>
          <p:nvPr/>
        </p:nvSpPr>
        <p:spPr>
          <a:xfrm rot="0">
            <a:off x="12957782" y="7663985"/>
            <a:ext cx="3400714" cy="349250"/>
          </a:xfrm>
          <a:prstGeom prst="rect">
            <a:avLst/>
          </a:prstGeom>
        </p:spPr>
        <p:txBody>
          <a:bodyPr anchor="t" rtlCol="false" tIns="0" lIns="0" bIns="0" rIns="0">
            <a:spAutoFit/>
          </a:bodyPr>
          <a:lstStyle/>
          <a:p>
            <a:pPr>
              <a:lnSpc>
                <a:spcPts val="2799"/>
              </a:lnSpc>
            </a:pPr>
            <a:r>
              <a:rPr lang="en-US" sz="1999">
                <a:solidFill>
                  <a:srgbClr val="FFFFFF"/>
                </a:solidFill>
                <a:latin typeface="Public Sans Bold Italics"/>
              </a:rPr>
              <a:t>User Experience</a:t>
            </a:r>
          </a:p>
        </p:txBody>
      </p:sp>
      <p:sp>
        <p:nvSpPr>
          <p:cNvPr name="TextBox 20" id="20"/>
          <p:cNvSpPr txBox="true"/>
          <p:nvPr/>
        </p:nvSpPr>
        <p:spPr>
          <a:xfrm rot="0">
            <a:off x="5349076" y="8123090"/>
            <a:ext cx="3400714" cy="1231265"/>
          </a:xfrm>
          <a:prstGeom prst="rect">
            <a:avLst/>
          </a:prstGeom>
        </p:spPr>
        <p:txBody>
          <a:bodyPr anchor="t" rtlCol="false" tIns="0" lIns="0" bIns="0" rIns="0">
            <a:spAutoFit/>
          </a:bodyPr>
          <a:lstStyle/>
          <a:p>
            <a:pPr>
              <a:lnSpc>
                <a:spcPts val="1960"/>
              </a:lnSpc>
              <a:spcBef>
                <a:spcPct val="0"/>
              </a:spcBef>
            </a:pPr>
            <a:r>
              <a:rPr lang="en-US" sz="1400">
                <a:solidFill>
                  <a:srgbClr val="FFFFFF"/>
                </a:solidFill>
                <a:latin typeface="Public Sans Italics"/>
              </a:rPr>
              <a:t>To succeed with our app, we focused on the target audience consisting of Gen Z, Millennials, Professionals, Entrepreneurs, Artists, and Creatives within today’s diverse audience landscape</a:t>
            </a:r>
          </a:p>
        </p:txBody>
      </p:sp>
      <p:sp>
        <p:nvSpPr>
          <p:cNvPr name="TextBox 21" id="21"/>
          <p:cNvSpPr txBox="true"/>
          <p:nvPr/>
        </p:nvSpPr>
        <p:spPr>
          <a:xfrm rot="0">
            <a:off x="9157018" y="8123090"/>
            <a:ext cx="3400714" cy="1478915"/>
          </a:xfrm>
          <a:prstGeom prst="rect">
            <a:avLst/>
          </a:prstGeom>
        </p:spPr>
        <p:txBody>
          <a:bodyPr anchor="t" rtlCol="false" tIns="0" lIns="0" bIns="0" rIns="0">
            <a:spAutoFit/>
          </a:bodyPr>
          <a:lstStyle/>
          <a:p>
            <a:pPr>
              <a:lnSpc>
                <a:spcPts val="1960"/>
              </a:lnSpc>
              <a:spcBef>
                <a:spcPct val="0"/>
              </a:spcBef>
            </a:pPr>
            <a:r>
              <a:rPr lang="en-US" sz="1400">
                <a:solidFill>
                  <a:srgbClr val="FFFFFF"/>
                </a:solidFill>
                <a:latin typeface="Public Sans Italics"/>
              </a:rPr>
              <a:t>Idea Share offers a dynamic platform for users of all backgrounds, to easily share and collaborate on ideas using intuitive tools to foster a vibrant community of intellectual growth and creative inspiration   </a:t>
            </a:r>
          </a:p>
        </p:txBody>
      </p:sp>
      <p:sp>
        <p:nvSpPr>
          <p:cNvPr name="TextBox 22" id="22"/>
          <p:cNvSpPr txBox="true"/>
          <p:nvPr/>
        </p:nvSpPr>
        <p:spPr>
          <a:xfrm rot="0">
            <a:off x="12967299" y="8123090"/>
            <a:ext cx="3400714" cy="1478915"/>
          </a:xfrm>
          <a:prstGeom prst="rect">
            <a:avLst/>
          </a:prstGeom>
        </p:spPr>
        <p:txBody>
          <a:bodyPr anchor="t" rtlCol="false" tIns="0" lIns="0" bIns="0" rIns="0">
            <a:spAutoFit/>
          </a:bodyPr>
          <a:lstStyle/>
          <a:p>
            <a:pPr>
              <a:lnSpc>
                <a:spcPts val="1960"/>
              </a:lnSpc>
              <a:spcBef>
                <a:spcPct val="0"/>
              </a:spcBef>
            </a:pPr>
            <a:r>
              <a:rPr lang="en-US" sz="1400">
                <a:solidFill>
                  <a:srgbClr val="FFFFFF"/>
                </a:solidFill>
                <a:latin typeface="Public Sans Italics"/>
              </a:rPr>
              <a:t>Our app provides a personalized user interface, interactive features like direct messaging, and seamless integration of multimedia content to enable users to express and refine their ideas and connect them with like-minded individuals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2005704" y="2175715"/>
            <a:ext cx="14352791" cy="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0" y="0"/>
            <a:ext cx="429033" cy="10287000"/>
            <a:chOff x="0" y="0"/>
            <a:chExt cx="112996" cy="2709333"/>
          </a:xfrm>
        </p:grpSpPr>
        <p:sp>
          <p:nvSpPr>
            <p:cNvPr name="Freeform 4" id="4"/>
            <p:cNvSpPr/>
            <p:nvPr/>
          </p:nvSpPr>
          <p:spPr>
            <a:xfrm flipH="false" flipV="false" rot="0">
              <a:off x="0" y="0"/>
              <a:ext cx="112996" cy="2709333"/>
            </a:xfrm>
            <a:custGeom>
              <a:avLst/>
              <a:gdLst/>
              <a:ahLst/>
              <a:cxnLst/>
              <a:rect r="r" b="b" t="t" l="l"/>
              <a:pathLst>
                <a:path h="2709333" w="112996">
                  <a:moveTo>
                    <a:pt x="0" y="0"/>
                  </a:moveTo>
                  <a:lnTo>
                    <a:pt x="112996" y="0"/>
                  </a:lnTo>
                  <a:lnTo>
                    <a:pt x="112996" y="2709333"/>
                  </a:lnTo>
                  <a:lnTo>
                    <a:pt x="0" y="2709333"/>
                  </a:lnTo>
                  <a:close/>
                </a:path>
              </a:pathLst>
            </a:custGeom>
            <a:solidFill>
              <a:srgbClr val="DBD7D8"/>
            </a:solidFill>
          </p:spPr>
        </p:sp>
        <p:sp>
          <p:nvSpPr>
            <p:cNvPr name="TextBox 5" id="5"/>
            <p:cNvSpPr txBox="true"/>
            <p:nvPr/>
          </p:nvSpPr>
          <p:spPr>
            <a:xfrm>
              <a:off x="0" y="-38100"/>
              <a:ext cx="112996" cy="2747433"/>
            </a:xfrm>
            <a:prstGeom prst="rect">
              <a:avLst/>
            </a:prstGeom>
          </p:spPr>
          <p:txBody>
            <a:bodyPr anchor="ctr" rtlCol="false" tIns="50800" lIns="50800" bIns="50800" rIns="50800"/>
            <a:lstStyle/>
            <a:p>
              <a:pPr algn="ctr">
                <a:lnSpc>
                  <a:spcPts val="2520"/>
                </a:lnSpc>
              </a:pPr>
            </a:p>
          </p:txBody>
        </p:sp>
      </p:grpSp>
      <p:sp>
        <p:nvSpPr>
          <p:cNvPr name="Freeform 6" id="6"/>
          <p:cNvSpPr/>
          <p:nvPr/>
        </p:nvSpPr>
        <p:spPr>
          <a:xfrm flipH="false" flipV="false" rot="0">
            <a:off x="14760358" y="6260451"/>
            <a:ext cx="5204876" cy="5340825"/>
          </a:xfrm>
          <a:custGeom>
            <a:avLst/>
            <a:gdLst/>
            <a:ahLst/>
            <a:cxnLst/>
            <a:rect r="r" b="b" t="t" l="l"/>
            <a:pathLst>
              <a:path h="5340825" w="5204876">
                <a:moveTo>
                  <a:pt x="0" y="0"/>
                </a:moveTo>
                <a:lnTo>
                  <a:pt x="5204877" y="0"/>
                </a:lnTo>
                <a:lnTo>
                  <a:pt x="5204877" y="5340825"/>
                </a:lnTo>
                <a:lnTo>
                  <a:pt x="0" y="53408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985573">
            <a:off x="-3365416" y="-2396466"/>
            <a:ext cx="5204876" cy="5340825"/>
          </a:xfrm>
          <a:custGeom>
            <a:avLst/>
            <a:gdLst/>
            <a:ahLst/>
            <a:cxnLst/>
            <a:rect r="r" b="b" t="t" l="l"/>
            <a:pathLst>
              <a:path h="5340825" w="5204876">
                <a:moveTo>
                  <a:pt x="0" y="0"/>
                </a:moveTo>
                <a:lnTo>
                  <a:pt x="5204877" y="0"/>
                </a:lnTo>
                <a:lnTo>
                  <a:pt x="5204877" y="5340824"/>
                </a:lnTo>
                <a:lnTo>
                  <a:pt x="0" y="5340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005704" y="2549637"/>
            <a:ext cx="318175" cy="258119"/>
          </a:xfrm>
          <a:custGeom>
            <a:avLst/>
            <a:gdLst/>
            <a:ahLst/>
            <a:cxnLst/>
            <a:rect r="r" b="b" t="t" l="l"/>
            <a:pathLst>
              <a:path h="258119" w="318175">
                <a:moveTo>
                  <a:pt x="0" y="0"/>
                </a:moveTo>
                <a:lnTo>
                  <a:pt x="318175" y="0"/>
                </a:lnTo>
                <a:lnTo>
                  <a:pt x="318175" y="258119"/>
                </a:lnTo>
                <a:lnTo>
                  <a:pt x="0" y="2581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005704" y="895350"/>
            <a:ext cx="9139460" cy="1203325"/>
          </a:xfrm>
          <a:prstGeom prst="rect">
            <a:avLst/>
          </a:prstGeom>
        </p:spPr>
        <p:txBody>
          <a:bodyPr anchor="t" rtlCol="false" tIns="0" lIns="0" bIns="0" rIns="0">
            <a:spAutoFit/>
          </a:bodyPr>
          <a:lstStyle/>
          <a:p>
            <a:pPr>
              <a:lnSpc>
                <a:spcPts val="9799"/>
              </a:lnSpc>
            </a:pPr>
            <a:r>
              <a:rPr lang="en-US" sz="6999">
                <a:solidFill>
                  <a:srgbClr val="FFFFFF"/>
                </a:solidFill>
                <a:latin typeface="Public Sans"/>
              </a:rPr>
              <a:t>User</a:t>
            </a:r>
          </a:p>
        </p:txBody>
      </p:sp>
      <p:sp>
        <p:nvSpPr>
          <p:cNvPr name="TextBox 10" id="10"/>
          <p:cNvSpPr txBox="true"/>
          <p:nvPr/>
        </p:nvSpPr>
        <p:spPr>
          <a:xfrm rot="0">
            <a:off x="2640782" y="3857977"/>
            <a:ext cx="13870114" cy="1878330"/>
          </a:xfrm>
          <a:prstGeom prst="rect">
            <a:avLst/>
          </a:prstGeom>
        </p:spPr>
        <p:txBody>
          <a:bodyPr anchor="t" rtlCol="false" tIns="0" lIns="0" bIns="0" rIns="0">
            <a:spAutoFit/>
          </a:bodyPr>
          <a:lstStyle/>
          <a:p>
            <a:pPr>
              <a:lnSpc>
                <a:spcPts val="2520"/>
              </a:lnSpc>
            </a:pPr>
            <a:r>
              <a:rPr lang="en-US" sz="1800">
                <a:solidFill>
                  <a:srgbClr val="FFFFFF"/>
                </a:solidFill>
                <a:latin typeface="Public Sans Bold Italics"/>
              </a:rPr>
              <a:t>General Requirements:</a:t>
            </a:r>
          </a:p>
          <a:p>
            <a:pPr marL="388620" indent="-194310" lvl="1">
              <a:lnSpc>
                <a:spcPts val="2520"/>
              </a:lnSpc>
              <a:buFont typeface="Arial"/>
              <a:buChar char="•"/>
            </a:pPr>
            <a:r>
              <a:rPr lang="en-US" sz="1800">
                <a:solidFill>
                  <a:srgbClr val="FFFFFF"/>
                </a:solidFill>
                <a:latin typeface="Public Sans Italics"/>
              </a:rPr>
              <a:t>Providing intuitive tools for idea creation and communication, the app encourages an exchange of thoughts, thereby nurturing a community that thrives on intellectual growth and creative inspiration. The Idea Share app offers a personalized user experience with features like user registration, multimedia idea sharing (posts, likes, comments, and photo sharing), direct messaging, and real-time notifications</a:t>
            </a:r>
          </a:p>
          <a:p>
            <a:pPr>
              <a:lnSpc>
                <a:spcPts val="2520"/>
              </a:lnSpc>
            </a:pPr>
          </a:p>
        </p:txBody>
      </p:sp>
      <p:sp>
        <p:nvSpPr>
          <p:cNvPr name="Freeform 11" id="11"/>
          <p:cNvSpPr/>
          <p:nvPr/>
        </p:nvSpPr>
        <p:spPr>
          <a:xfrm flipH="false" flipV="false" rot="0">
            <a:off x="2005704" y="6131391"/>
            <a:ext cx="318175" cy="258119"/>
          </a:xfrm>
          <a:custGeom>
            <a:avLst/>
            <a:gdLst/>
            <a:ahLst/>
            <a:cxnLst/>
            <a:rect r="r" b="b" t="t" l="l"/>
            <a:pathLst>
              <a:path h="258119" w="318175">
                <a:moveTo>
                  <a:pt x="0" y="0"/>
                </a:moveTo>
                <a:lnTo>
                  <a:pt x="318175" y="0"/>
                </a:lnTo>
                <a:lnTo>
                  <a:pt x="318175" y="258120"/>
                </a:lnTo>
                <a:lnTo>
                  <a:pt x="0" y="2581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2640782" y="6093291"/>
            <a:ext cx="13870114" cy="1249680"/>
          </a:xfrm>
          <a:prstGeom prst="rect">
            <a:avLst/>
          </a:prstGeom>
        </p:spPr>
        <p:txBody>
          <a:bodyPr anchor="t" rtlCol="false" tIns="0" lIns="0" bIns="0" rIns="0">
            <a:spAutoFit/>
          </a:bodyPr>
          <a:lstStyle/>
          <a:p>
            <a:pPr>
              <a:lnSpc>
                <a:spcPts val="2520"/>
              </a:lnSpc>
            </a:pPr>
            <a:r>
              <a:rPr lang="en-US" sz="1800">
                <a:solidFill>
                  <a:srgbClr val="FFFFFF"/>
                </a:solidFill>
                <a:latin typeface="Public Sans Bold Italics"/>
              </a:rPr>
              <a:t>Inputs:</a:t>
            </a:r>
          </a:p>
          <a:p>
            <a:pPr marL="388620" indent="-194310" lvl="1">
              <a:lnSpc>
                <a:spcPts val="2520"/>
              </a:lnSpc>
              <a:buFont typeface="Arial"/>
              <a:buChar char="•"/>
            </a:pPr>
            <a:r>
              <a:rPr lang="en-US" sz="1800">
                <a:solidFill>
                  <a:srgbClr val="FFFFFF"/>
                </a:solidFill>
                <a:latin typeface="Public Sans Italics"/>
              </a:rPr>
              <a:t>Posts/Ideas in the form of text and images, search results for desired content, profile page customization, and direct messaging to other users</a:t>
            </a:r>
          </a:p>
          <a:p>
            <a:pPr>
              <a:lnSpc>
                <a:spcPts val="2520"/>
              </a:lnSpc>
            </a:pPr>
          </a:p>
        </p:txBody>
      </p:sp>
      <p:sp>
        <p:nvSpPr>
          <p:cNvPr name="AutoShape 13" id="13"/>
          <p:cNvSpPr/>
          <p:nvPr/>
        </p:nvSpPr>
        <p:spPr>
          <a:xfrm>
            <a:off x="2079705" y="5860590"/>
            <a:ext cx="14352791" cy="0"/>
          </a:xfrm>
          <a:prstGeom prst="line">
            <a:avLst/>
          </a:prstGeom>
          <a:ln cap="flat" w="19050">
            <a:solidFill>
              <a:srgbClr val="61796D">
                <a:alpha val="49804"/>
              </a:srgbClr>
            </a:solidFill>
            <a:prstDash val="solid"/>
            <a:headEnd type="none" len="sm" w="sm"/>
            <a:tailEnd type="none" len="sm" w="sm"/>
          </a:ln>
        </p:spPr>
      </p:sp>
      <p:sp>
        <p:nvSpPr>
          <p:cNvPr name="TextBox 14" id="14"/>
          <p:cNvSpPr txBox="true"/>
          <p:nvPr/>
        </p:nvSpPr>
        <p:spPr>
          <a:xfrm rot="0">
            <a:off x="2640782" y="2511537"/>
            <a:ext cx="13870114" cy="935355"/>
          </a:xfrm>
          <a:prstGeom prst="rect">
            <a:avLst/>
          </a:prstGeom>
        </p:spPr>
        <p:txBody>
          <a:bodyPr anchor="t" rtlCol="false" tIns="0" lIns="0" bIns="0" rIns="0">
            <a:spAutoFit/>
          </a:bodyPr>
          <a:lstStyle/>
          <a:p>
            <a:pPr>
              <a:lnSpc>
                <a:spcPts val="2520"/>
              </a:lnSpc>
            </a:pPr>
            <a:r>
              <a:rPr lang="en-US" sz="1800">
                <a:solidFill>
                  <a:srgbClr val="FFFFFF"/>
                </a:solidFill>
                <a:latin typeface="Public Sans Bold Italics"/>
              </a:rPr>
              <a:t>Statement of Problem:</a:t>
            </a:r>
          </a:p>
          <a:p>
            <a:pPr marL="388620" indent="-194310" lvl="1">
              <a:lnSpc>
                <a:spcPts val="2520"/>
              </a:lnSpc>
              <a:buFont typeface="Arial"/>
              <a:buChar char="•"/>
            </a:pPr>
            <a:r>
              <a:rPr lang="en-US" sz="1800">
                <a:solidFill>
                  <a:srgbClr val="FFFFFF"/>
                </a:solidFill>
                <a:latin typeface="Public Sans Italics"/>
              </a:rPr>
              <a:t>We want to offer users a platform where they can freely share, collaborate, and explore ideas with the intention of nurturing a creative community through a seamless personalized user experience that fosters intellectual growth and inspiration</a:t>
            </a:r>
          </a:p>
        </p:txBody>
      </p:sp>
      <p:sp>
        <p:nvSpPr>
          <p:cNvPr name="Freeform 15" id="15"/>
          <p:cNvSpPr/>
          <p:nvPr/>
        </p:nvSpPr>
        <p:spPr>
          <a:xfrm flipH="false" flipV="false" rot="0">
            <a:off x="2005704" y="3929423"/>
            <a:ext cx="318175" cy="258119"/>
          </a:xfrm>
          <a:custGeom>
            <a:avLst/>
            <a:gdLst/>
            <a:ahLst/>
            <a:cxnLst/>
            <a:rect r="r" b="b" t="t" l="l"/>
            <a:pathLst>
              <a:path h="258119" w="318175">
                <a:moveTo>
                  <a:pt x="0" y="0"/>
                </a:moveTo>
                <a:lnTo>
                  <a:pt x="318175" y="0"/>
                </a:lnTo>
                <a:lnTo>
                  <a:pt x="318175" y="258119"/>
                </a:lnTo>
                <a:lnTo>
                  <a:pt x="0" y="2581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2640782" y="7114849"/>
            <a:ext cx="13870114" cy="935355"/>
          </a:xfrm>
          <a:prstGeom prst="rect">
            <a:avLst/>
          </a:prstGeom>
        </p:spPr>
        <p:txBody>
          <a:bodyPr anchor="t" rtlCol="false" tIns="0" lIns="0" bIns="0" rIns="0">
            <a:spAutoFit/>
          </a:bodyPr>
          <a:lstStyle/>
          <a:p>
            <a:pPr>
              <a:lnSpc>
                <a:spcPts val="2520"/>
              </a:lnSpc>
            </a:pPr>
            <a:r>
              <a:rPr lang="en-US" sz="1800">
                <a:solidFill>
                  <a:srgbClr val="FFFFFF"/>
                </a:solidFill>
                <a:latin typeface="Public Sans Bold Italics"/>
              </a:rPr>
              <a:t>Outputs:</a:t>
            </a:r>
          </a:p>
          <a:p>
            <a:pPr marL="388620" indent="-194310" lvl="1">
              <a:lnSpc>
                <a:spcPts val="2520"/>
              </a:lnSpc>
              <a:buFont typeface="Arial"/>
              <a:buChar char="•"/>
            </a:pPr>
            <a:r>
              <a:rPr lang="en-US" sz="1800">
                <a:solidFill>
                  <a:srgbClr val="FFFFFF"/>
                </a:solidFill>
                <a:latin typeface="Public Sans Italics"/>
              </a:rPr>
              <a:t>Appealing posts/ideas for others to view, comment, and contribute, customized profile page, and communication with other users</a:t>
            </a:r>
          </a:p>
          <a:p>
            <a:pPr>
              <a:lnSpc>
                <a:spcPts val="2520"/>
              </a:lnSpc>
            </a:pPr>
          </a:p>
        </p:txBody>
      </p:sp>
      <p:sp>
        <p:nvSpPr>
          <p:cNvPr name="Freeform 17" id="17"/>
          <p:cNvSpPr/>
          <p:nvPr/>
        </p:nvSpPr>
        <p:spPr>
          <a:xfrm flipH="false" flipV="false" rot="0">
            <a:off x="2005704" y="7186295"/>
            <a:ext cx="318175" cy="258119"/>
          </a:xfrm>
          <a:custGeom>
            <a:avLst/>
            <a:gdLst/>
            <a:ahLst/>
            <a:cxnLst/>
            <a:rect r="r" b="b" t="t" l="l"/>
            <a:pathLst>
              <a:path h="258119" w="318175">
                <a:moveTo>
                  <a:pt x="0" y="0"/>
                </a:moveTo>
                <a:lnTo>
                  <a:pt x="318175" y="0"/>
                </a:lnTo>
                <a:lnTo>
                  <a:pt x="318175" y="258119"/>
                </a:lnTo>
                <a:lnTo>
                  <a:pt x="0" y="2581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429033" cy="10287000"/>
            <a:chOff x="0" y="0"/>
            <a:chExt cx="112996" cy="2709333"/>
          </a:xfrm>
        </p:grpSpPr>
        <p:sp>
          <p:nvSpPr>
            <p:cNvPr name="Freeform 3" id="3"/>
            <p:cNvSpPr/>
            <p:nvPr/>
          </p:nvSpPr>
          <p:spPr>
            <a:xfrm flipH="false" flipV="false" rot="0">
              <a:off x="0" y="0"/>
              <a:ext cx="112996" cy="2709333"/>
            </a:xfrm>
            <a:custGeom>
              <a:avLst/>
              <a:gdLst/>
              <a:ahLst/>
              <a:cxnLst/>
              <a:rect r="r" b="b" t="t" l="l"/>
              <a:pathLst>
                <a:path h="2709333" w="112996">
                  <a:moveTo>
                    <a:pt x="0" y="0"/>
                  </a:moveTo>
                  <a:lnTo>
                    <a:pt x="112996" y="0"/>
                  </a:lnTo>
                  <a:lnTo>
                    <a:pt x="112996" y="2709333"/>
                  </a:lnTo>
                  <a:lnTo>
                    <a:pt x="0" y="2709333"/>
                  </a:lnTo>
                  <a:close/>
                </a:path>
              </a:pathLst>
            </a:custGeom>
            <a:solidFill>
              <a:srgbClr val="DBD7D8"/>
            </a:solidFill>
          </p:spPr>
        </p:sp>
        <p:sp>
          <p:nvSpPr>
            <p:cNvPr name="TextBox 4" id="4"/>
            <p:cNvSpPr txBox="true"/>
            <p:nvPr/>
          </p:nvSpPr>
          <p:spPr>
            <a:xfrm>
              <a:off x="0" y="-38100"/>
              <a:ext cx="112996" cy="2747433"/>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false" rot="5675131">
            <a:off x="-3070344" y="5098758"/>
            <a:ext cx="5379858" cy="5520376"/>
          </a:xfrm>
          <a:custGeom>
            <a:avLst/>
            <a:gdLst/>
            <a:ahLst/>
            <a:cxnLst/>
            <a:rect r="r" b="b" t="t" l="l"/>
            <a:pathLst>
              <a:path h="5520376" w="5379858">
                <a:moveTo>
                  <a:pt x="0" y="0"/>
                </a:moveTo>
                <a:lnTo>
                  <a:pt x="5379858" y="0"/>
                </a:lnTo>
                <a:lnTo>
                  <a:pt x="5379858" y="5520376"/>
                </a:lnTo>
                <a:lnTo>
                  <a:pt x="0" y="55203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709982">
            <a:off x="12333541" y="-3569412"/>
            <a:ext cx="7577063" cy="7774972"/>
          </a:xfrm>
          <a:custGeom>
            <a:avLst/>
            <a:gdLst/>
            <a:ahLst/>
            <a:cxnLst/>
            <a:rect r="r" b="b" t="t" l="l"/>
            <a:pathLst>
              <a:path h="7774972" w="7577063">
                <a:moveTo>
                  <a:pt x="0" y="0"/>
                </a:moveTo>
                <a:lnTo>
                  <a:pt x="7577063" y="0"/>
                </a:lnTo>
                <a:lnTo>
                  <a:pt x="7577063" y="7774971"/>
                </a:lnTo>
                <a:lnTo>
                  <a:pt x="0" y="7774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a:off x="2005704" y="2175715"/>
            <a:ext cx="14352791" cy="0"/>
          </a:xfrm>
          <a:prstGeom prst="line">
            <a:avLst/>
          </a:prstGeom>
          <a:ln cap="flat" w="19050">
            <a:solidFill>
              <a:srgbClr val="FFFFFF"/>
            </a:solidFill>
            <a:prstDash val="solid"/>
            <a:headEnd type="none" len="sm" w="sm"/>
            <a:tailEnd type="none" len="sm" w="sm"/>
          </a:ln>
        </p:spPr>
      </p:sp>
      <p:grpSp>
        <p:nvGrpSpPr>
          <p:cNvPr name="Group 8" id="8"/>
          <p:cNvGrpSpPr/>
          <p:nvPr/>
        </p:nvGrpSpPr>
        <p:grpSpPr>
          <a:xfrm rot="0">
            <a:off x="9912185" y="2401556"/>
            <a:ext cx="6446310" cy="7059973"/>
            <a:chOff x="0" y="0"/>
            <a:chExt cx="15888604" cy="17401136"/>
          </a:xfrm>
        </p:grpSpPr>
        <p:sp>
          <p:nvSpPr>
            <p:cNvPr name="Freeform 9" id="9"/>
            <p:cNvSpPr/>
            <p:nvPr/>
          </p:nvSpPr>
          <p:spPr>
            <a:xfrm flipH="false" flipV="false" rot="0">
              <a:off x="31750" y="31750"/>
              <a:ext cx="15825104" cy="17337636"/>
            </a:xfrm>
            <a:custGeom>
              <a:avLst/>
              <a:gdLst/>
              <a:ahLst/>
              <a:cxnLst/>
              <a:rect r="r" b="b" t="t" l="l"/>
              <a:pathLst>
                <a:path h="17337636" w="15825104">
                  <a:moveTo>
                    <a:pt x="15732393" y="17337636"/>
                  </a:moveTo>
                  <a:lnTo>
                    <a:pt x="92710" y="17337636"/>
                  </a:lnTo>
                  <a:cubicBezTo>
                    <a:pt x="41910" y="17337636"/>
                    <a:pt x="0" y="17295726"/>
                    <a:pt x="0" y="17244926"/>
                  </a:cubicBezTo>
                  <a:lnTo>
                    <a:pt x="0" y="92710"/>
                  </a:lnTo>
                  <a:cubicBezTo>
                    <a:pt x="0" y="41910"/>
                    <a:pt x="41910" y="0"/>
                    <a:pt x="92710" y="0"/>
                  </a:cubicBezTo>
                  <a:lnTo>
                    <a:pt x="15731124" y="0"/>
                  </a:lnTo>
                  <a:cubicBezTo>
                    <a:pt x="15781924" y="0"/>
                    <a:pt x="15823834" y="41910"/>
                    <a:pt x="15823834" y="92710"/>
                  </a:cubicBezTo>
                  <a:lnTo>
                    <a:pt x="15823834" y="17243656"/>
                  </a:lnTo>
                  <a:cubicBezTo>
                    <a:pt x="15825104" y="17295726"/>
                    <a:pt x="15783193" y="17337636"/>
                    <a:pt x="15732393" y="17337636"/>
                  </a:cubicBezTo>
                  <a:close/>
                </a:path>
              </a:pathLst>
            </a:custGeom>
            <a:solidFill>
              <a:srgbClr val="101010"/>
            </a:solidFill>
          </p:spPr>
        </p:sp>
        <p:sp>
          <p:nvSpPr>
            <p:cNvPr name="Freeform 10" id="10"/>
            <p:cNvSpPr/>
            <p:nvPr/>
          </p:nvSpPr>
          <p:spPr>
            <a:xfrm flipH="false" flipV="false" rot="0">
              <a:off x="0" y="0"/>
              <a:ext cx="15888604" cy="17401136"/>
            </a:xfrm>
            <a:custGeom>
              <a:avLst/>
              <a:gdLst/>
              <a:ahLst/>
              <a:cxnLst/>
              <a:rect r="r" b="b" t="t" l="l"/>
              <a:pathLst>
                <a:path h="17401136" w="15888604">
                  <a:moveTo>
                    <a:pt x="15764143" y="59690"/>
                  </a:moveTo>
                  <a:cubicBezTo>
                    <a:pt x="15799704" y="59690"/>
                    <a:pt x="15828914" y="88900"/>
                    <a:pt x="15828914" y="124460"/>
                  </a:cubicBezTo>
                  <a:lnTo>
                    <a:pt x="15828914" y="17276676"/>
                  </a:lnTo>
                  <a:cubicBezTo>
                    <a:pt x="15828914" y="17312236"/>
                    <a:pt x="15799704" y="17341445"/>
                    <a:pt x="15764143" y="17341445"/>
                  </a:cubicBezTo>
                  <a:lnTo>
                    <a:pt x="124460" y="17341445"/>
                  </a:lnTo>
                  <a:cubicBezTo>
                    <a:pt x="88900" y="17341445"/>
                    <a:pt x="59690" y="17312236"/>
                    <a:pt x="59690" y="17276676"/>
                  </a:cubicBezTo>
                  <a:lnTo>
                    <a:pt x="59690" y="124460"/>
                  </a:lnTo>
                  <a:cubicBezTo>
                    <a:pt x="59690" y="88900"/>
                    <a:pt x="88900" y="59690"/>
                    <a:pt x="124460" y="59690"/>
                  </a:cubicBezTo>
                  <a:lnTo>
                    <a:pt x="15764145" y="59690"/>
                  </a:lnTo>
                  <a:moveTo>
                    <a:pt x="15764145" y="0"/>
                  </a:moveTo>
                  <a:lnTo>
                    <a:pt x="124460" y="0"/>
                  </a:lnTo>
                  <a:cubicBezTo>
                    <a:pt x="55880" y="0"/>
                    <a:pt x="0" y="55880"/>
                    <a:pt x="0" y="124460"/>
                  </a:cubicBezTo>
                  <a:lnTo>
                    <a:pt x="0" y="17276676"/>
                  </a:lnTo>
                  <a:cubicBezTo>
                    <a:pt x="0" y="17345256"/>
                    <a:pt x="55880" y="17401136"/>
                    <a:pt x="124460" y="17401136"/>
                  </a:cubicBezTo>
                  <a:lnTo>
                    <a:pt x="15764145" y="17401136"/>
                  </a:lnTo>
                  <a:cubicBezTo>
                    <a:pt x="15832724" y="17401136"/>
                    <a:pt x="15888604" y="17345256"/>
                    <a:pt x="15888604" y="17276676"/>
                  </a:cubicBezTo>
                  <a:lnTo>
                    <a:pt x="15888604" y="124460"/>
                  </a:lnTo>
                  <a:cubicBezTo>
                    <a:pt x="15888604" y="55880"/>
                    <a:pt x="15832724" y="0"/>
                    <a:pt x="15764145" y="0"/>
                  </a:cubicBezTo>
                  <a:close/>
                </a:path>
              </a:pathLst>
            </a:custGeom>
            <a:solidFill>
              <a:srgbClr val="FFFFFF"/>
            </a:solidFill>
          </p:spPr>
        </p:sp>
      </p:grpSp>
      <p:sp>
        <p:nvSpPr>
          <p:cNvPr name="Freeform 11" id="11"/>
          <p:cNvSpPr/>
          <p:nvPr/>
        </p:nvSpPr>
        <p:spPr>
          <a:xfrm flipH="false" flipV="false" rot="0">
            <a:off x="10092395" y="3404216"/>
            <a:ext cx="318175" cy="258119"/>
          </a:xfrm>
          <a:custGeom>
            <a:avLst/>
            <a:gdLst/>
            <a:ahLst/>
            <a:cxnLst/>
            <a:rect r="r" b="b" t="t" l="l"/>
            <a:pathLst>
              <a:path h="258119" w="318175">
                <a:moveTo>
                  <a:pt x="0" y="0"/>
                </a:moveTo>
                <a:lnTo>
                  <a:pt x="318175" y="0"/>
                </a:lnTo>
                <a:lnTo>
                  <a:pt x="318175" y="258119"/>
                </a:lnTo>
                <a:lnTo>
                  <a:pt x="0" y="2581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0092395" y="4575853"/>
            <a:ext cx="318175" cy="258119"/>
          </a:xfrm>
          <a:custGeom>
            <a:avLst/>
            <a:gdLst/>
            <a:ahLst/>
            <a:cxnLst/>
            <a:rect r="r" b="b" t="t" l="l"/>
            <a:pathLst>
              <a:path h="258119" w="318175">
                <a:moveTo>
                  <a:pt x="0" y="0"/>
                </a:moveTo>
                <a:lnTo>
                  <a:pt x="318175" y="0"/>
                </a:lnTo>
                <a:lnTo>
                  <a:pt x="318175" y="258119"/>
                </a:lnTo>
                <a:lnTo>
                  <a:pt x="0" y="2581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0092395" y="6036754"/>
            <a:ext cx="6029677" cy="3221546"/>
            <a:chOff x="0" y="0"/>
            <a:chExt cx="17795360" cy="9507735"/>
          </a:xfrm>
        </p:grpSpPr>
        <p:sp>
          <p:nvSpPr>
            <p:cNvPr name="Freeform 14" id="14"/>
            <p:cNvSpPr/>
            <p:nvPr/>
          </p:nvSpPr>
          <p:spPr>
            <a:xfrm flipH="false" flipV="false" rot="0">
              <a:off x="31750" y="31750"/>
              <a:ext cx="17731860" cy="9444234"/>
            </a:xfrm>
            <a:custGeom>
              <a:avLst/>
              <a:gdLst/>
              <a:ahLst/>
              <a:cxnLst/>
              <a:rect r="r" b="b" t="t" l="l"/>
              <a:pathLst>
                <a:path h="9444234" w="17731860">
                  <a:moveTo>
                    <a:pt x="17639150" y="9444234"/>
                  </a:moveTo>
                  <a:lnTo>
                    <a:pt x="92710" y="9444234"/>
                  </a:lnTo>
                  <a:cubicBezTo>
                    <a:pt x="41910" y="9444234"/>
                    <a:pt x="0" y="9402325"/>
                    <a:pt x="0" y="9351525"/>
                  </a:cubicBezTo>
                  <a:lnTo>
                    <a:pt x="0" y="92710"/>
                  </a:lnTo>
                  <a:cubicBezTo>
                    <a:pt x="0" y="41910"/>
                    <a:pt x="41910" y="0"/>
                    <a:pt x="92710" y="0"/>
                  </a:cubicBezTo>
                  <a:lnTo>
                    <a:pt x="17637880" y="0"/>
                  </a:lnTo>
                  <a:cubicBezTo>
                    <a:pt x="17688680" y="0"/>
                    <a:pt x="17730591" y="41910"/>
                    <a:pt x="17730591" y="92710"/>
                  </a:cubicBezTo>
                  <a:lnTo>
                    <a:pt x="17730591" y="9350255"/>
                  </a:lnTo>
                  <a:cubicBezTo>
                    <a:pt x="17731860" y="9402325"/>
                    <a:pt x="17689950" y="9444234"/>
                    <a:pt x="17639150" y="9444234"/>
                  </a:cubicBezTo>
                  <a:close/>
                </a:path>
              </a:pathLst>
            </a:custGeom>
            <a:solidFill>
              <a:srgbClr val="101010"/>
            </a:solidFill>
          </p:spPr>
        </p:sp>
        <p:sp>
          <p:nvSpPr>
            <p:cNvPr name="Freeform 15" id="15"/>
            <p:cNvSpPr/>
            <p:nvPr/>
          </p:nvSpPr>
          <p:spPr>
            <a:xfrm flipH="false" flipV="false" rot="0">
              <a:off x="0" y="0"/>
              <a:ext cx="17795360" cy="9507734"/>
            </a:xfrm>
            <a:custGeom>
              <a:avLst/>
              <a:gdLst/>
              <a:ahLst/>
              <a:cxnLst/>
              <a:rect r="r" b="b" t="t" l="l"/>
              <a:pathLst>
                <a:path h="9507734" w="17795360">
                  <a:moveTo>
                    <a:pt x="17670900" y="59690"/>
                  </a:moveTo>
                  <a:cubicBezTo>
                    <a:pt x="17706460" y="59690"/>
                    <a:pt x="17735671" y="88900"/>
                    <a:pt x="17735671" y="124460"/>
                  </a:cubicBezTo>
                  <a:lnTo>
                    <a:pt x="17735671" y="9383275"/>
                  </a:lnTo>
                  <a:cubicBezTo>
                    <a:pt x="17735671" y="9418834"/>
                    <a:pt x="17706460" y="9448044"/>
                    <a:pt x="17670900" y="9448044"/>
                  </a:cubicBezTo>
                  <a:lnTo>
                    <a:pt x="124460" y="9448044"/>
                  </a:lnTo>
                  <a:cubicBezTo>
                    <a:pt x="88900" y="9448044"/>
                    <a:pt x="59690" y="9418834"/>
                    <a:pt x="59690" y="9383275"/>
                  </a:cubicBezTo>
                  <a:lnTo>
                    <a:pt x="59690" y="124460"/>
                  </a:lnTo>
                  <a:cubicBezTo>
                    <a:pt x="59690" y="88900"/>
                    <a:pt x="88900" y="59690"/>
                    <a:pt x="124460" y="59690"/>
                  </a:cubicBezTo>
                  <a:lnTo>
                    <a:pt x="17670901" y="59690"/>
                  </a:lnTo>
                  <a:moveTo>
                    <a:pt x="17670901" y="0"/>
                  </a:moveTo>
                  <a:lnTo>
                    <a:pt x="124460" y="0"/>
                  </a:lnTo>
                  <a:cubicBezTo>
                    <a:pt x="55880" y="0"/>
                    <a:pt x="0" y="55880"/>
                    <a:pt x="0" y="124460"/>
                  </a:cubicBezTo>
                  <a:lnTo>
                    <a:pt x="0" y="9383275"/>
                  </a:lnTo>
                  <a:cubicBezTo>
                    <a:pt x="0" y="9451855"/>
                    <a:pt x="55880" y="9507734"/>
                    <a:pt x="124460" y="9507734"/>
                  </a:cubicBezTo>
                  <a:lnTo>
                    <a:pt x="17670901" y="9507734"/>
                  </a:lnTo>
                  <a:cubicBezTo>
                    <a:pt x="17739480" y="9507734"/>
                    <a:pt x="17795360" y="9451855"/>
                    <a:pt x="17795360" y="9383275"/>
                  </a:cubicBezTo>
                  <a:lnTo>
                    <a:pt x="17795360" y="124460"/>
                  </a:lnTo>
                  <a:cubicBezTo>
                    <a:pt x="17795360" y="55880"/>
                    <a:pt x="17739480" y="0"/>
                    <a:pt x="17670901" y="0"/>
                  </a:cubicBezTo>
                  <a:close/>
                </a:path>
              </a:pathLst>
            </a:custGeom>
            <a:solidFill>
              <a:srgbClr val="FFFFFF"/>
            </a:solidFill>
          </p:spPr>
        </p:sp>
      </p:grpSp>
      <p:sp>
        <p:nvSpPr>
          <p:cNvPr name="Freeform 16" id="16"/>
          <p:cNvSpPr/>
          <p:nvPr/>
        </p:nvSpPr>
        <p:spPr>
          <a:xfrm flipH="false" flipV="false" rot="0">
            <a:off x="4391063" y="2699682"/>
            <a:ext cx="3081891" cy="6463722"/>
          </a:xfrm>
          <a:custGeom>
            <a:avLst/>
            <a:gdLst/>
            <a:ahLst/>
            <a:cxnLst/>
            <a:rect r="r" b="b" t="t" l="l"/>
            <a:pathLst>
              <a:path h="6463722" w="3081891">
                <a:moveTo>
                  <a:pt x="0" y="0"/>
                </a:moveTo>
                <a:lnTo>
                  <a:pt x="3081891" y="0"/>
                </a:lnTo>
                <a:lnTo>
                  <a:pt x="3081891" y="6463722"/>
                </a:lnTo>
                <a:lnTo>
                  <a:pt x="0" y="6463722"/>
                </a:lnTo>
                <a:lnTo>
                  <a:pt x="0" y="0"/>
                </a:lnTo>
                <a:close/>
              </a:path>
            </a:pathLst>
          </a:custGeom>
          <a:blipFill>
            <a:blip r:embed="rId6"/>
            <a:stretch>
              <a:fillRect l="0" t="0" r="0" b="0"/>
            </a:stretch>
          </a:blipFill>
        </p:spPr>
      </p:sp>
      <p:sp>
        <p:nvSpPr>
          <p:cNvPr name="TextBox 17" id="17"/>
          <p:cNvSpPr txBox="true"/>
          <p:nvPr/>
        </p:nvSpPr>
        <p:spPr>
          <a:xfrm rot="0">
            <a:off x="10523198" y="3366116"/>
            <a:ext cx="3400714" cy="306705"/>
          </a:xfrm>
          <a:prstGeom prst="rect">
            <a:avLst/>
          </a:prstGeom>
        </p:spPr>
        <p:txBody>
          <a:bodyPr anchor="t" rtlCol="false" tIns="0" lIns="0" bIns="0" rIns="0">
            <a:spAutoFit/>
          </a:bodyPr>
          <a:lstStyle/>
          <a:p>
            <a:pPr>
              <a:lnSpc>
                <a:spcPts val="2520"/>
              </a:lnSpc>
            </a:pPr>
            <a:r>
              <a:rPr lang="en-US" sz="1800">
                <a:solidFill>
                  <a:srgbClr val="FFFFFF"/>
                </a:solidFill>
                <a:latin typeface="Public Sans Bold Italics"/>
              </a:rPr>
              <a:t>Description:</a:t>
            </a:r>
          </a:p>
        </p:txBody>
      </p:sp>
      <p:sp>
        <p:nvSpPr>
          <p:cNvPr name="TextBox 18" id="18"/>
          <p:cNvSpPr txBox="true"/>
          <p:nvPr/>
        </p:nvSpPr>
        <p:spPr>
          <a:xfrm rot="0">
            <a:off x="10523198" y="4537753"/>
            <a:ext cx="5199718" cy="306705"/>
          </a:xfrm>
          <a:prstGeom prst="rect">
            <a:avLst/>
          </a:prstGeom>
        </p:spPr>
        <p:txBody>
          <a:bodyPr anchor="t" rtlCol="false" tIns="0" lIns="0" bIns="0" rIns="0">
            <a:spAutoFit/>
          </a:bodyPr>
          <a:lstStyle/>
          <a:p>
            <a:pPr>
              <a:lnSpc>
                <a:spcPts val="2520"/>
              </a:lnSpc>
            </a:pPr>
            <a:r>
              <a:rPr lang="en-US" sz="1800">
                <a:solidFill>
                  <a:srgbClr val="FFFFFF"/>
                </a:solidFill>
                <a:latin typeface="Public Sans Bold Italics"/>
              </a:rPr>
              <a:t>Functionality &amp; User Experience:</a:t>
            </a:r>
          </a:p>
        </p:txBody>
      </p:sp>
      <p:sp>
        <p:nvSpPr>
          <p:cNvPr name="TextBox 19" id="19"/>
          <p:cNvSpPr txBox="true"/>
          <p:nvPr/>
        </p:nvSpPr>
        <p:spPr>
          <a:xfrm rot="0">
            <a:off x="2005704" y="895350"/>
            <a:ext cx="12677635" cy="1203325"/>
          </a:xfrm>
          <a:prstGeom prst="rect">
            <a:avLst/>
          </a:prstGeom>
        </p:spPr>
        <p:txBody>
          <a:bodyPr anchor="t" rtlCol="false" tIns="0" lIns="0" bIns="0" rIns="0">
            <a:spAutoFit/>
          </a:bodyPr>
          <a:lstStyle/>
          <a:p>
            <a:pPr>
              <a:lnSpc>
                <a:spcPts val="9799"/>
              </a:lnSpc>
            </a:pPr>
            <a:r>
              <a:rPr lang="en-US" sz="6999">
                <a:solidFill>
                  <a:srgbClr val="FFFFFF"/>
                </a:solidFill>
                <a:latin typeface="Public Sans"/>
              </a:rPr>
              <a:t>Design - Login/Registration</a:t>
            </a:r>
          </a:p>
        </p:txBody>
      </p:sp>
      <p:sp>
        <p:nvSpPr>
          <p:cNvPr name="TextBox 20" id="20"/>
          <p:cNvSpPr txBox="true"/>
          <p:nvPr/>
        </p:nvSpPr>
        <p:spPr>
          <a:xfrm rot="0">
            <a:off x="11104463" y="2586070"/>
            <a:ext cx="4085858" cy="349250"/>
          </a:xfrm>
          <a:prstGeom prst="rect">
            <a:avLst/>
          </a:prstGeom>
        </p:spPr>
        <p:txBody>
          <a:bodyPr anchor="t" rtlCol="false" tIns="0" lIns="0" bIns="0" rIns="0">
            <a:spAutoFit/>
          </a:bodyPr>
          <a:lstStyle/>
          <a:p>
            <a:pPr algn="ctr">
              <a:lnSpc>
                <a:spcPts val="2799"/>
              </a:lnSpc>
            </a:pPr>
            <a:r>
              <a:rPr lang="en-US" sz="1999">
                <a:solidFill>
                  <a:srgbClr val="FFFFFF"/>
                </a:solidFill>
                <a:latin typeface="Public Sans"/>
              </a:rPr>
              <a:t>Design Features &amp; Code Snippets</a:t>
            </a:r>
          </a:p>
        </p:txBody>
      </p:sp>
      <p:sp>
        <p:nvSpPr>
          <p:cNvPr name="TextBox 21" id="21"/>
          <p:cNvSpPr txBox="true"/>
          <p:nvPr/>
        </p:nvSpPr>
        <p:spPr>
          <a:xfrm rot="0">
            <a:off x="11434983" y="5655236"/>
            <a:ext cx="3400714" cy="306705"/>
          </a:xfrm>
          <a:prstGeom prst="rect">
            <a:avLst/>
          </a:prstGeom>
        </p:spPr>
        <p:txBody>
          <a:bodyPr anchor="t" rtlCol="false" tIns="0" lIns="0" bIns="0" rIns="0">
            <a:spAutoFit/>
          </a:bodyPr>
          <a:lstStyle/>
          <a:p>
            <a:pPr algn="ctr">
              <a:lnSpc>
                <a:spcPts val="2520"/>
              </a:lnSpc>
            </a:pPr>
            <a:r>
              <a:rPr lang="en-US" sz="1800">
                <a:solidFill>
                  <a:srgbClr val="FFFFFF"/>
                </a:solidFill>
                <a:latin typeface="Public Sans Bold Italics"/>
              </a:rPr>
              <a:t>Code Snippet</a:t>
            </a:r>
          </a:p>
        </p:txBody>
      </p:sp>
      <p:sp>
        <p:nvSpPr>
          <p:cNvPr name="TextBox 22" id="22"/>
          <p:cNvSpPr txBox="true"/>
          <p:nvPr/>
        </p:nvSpPr>
        <p:spPr>
          <a:xfrm rot="0">
            <a:off x="10523198" y="3710164"/>
            <a:ext cx="5598874" cy="735965"/>
          </a:xfrm>
          <a:prstGeom prst="rect">
            <a:avLst/>
          </a:prstGeom>
        </p:spPr>
        <p:txBody>
          <a:bodyPr anchor="t" rtlCol="false" tIns="0" lIns="0" bIns="0" rIns="0">
            <a:spAutoFit/>
          </a:bodyPr>
          <a:lstStyle/>
          <a:p>
            <a:pPr>
              <a:lnSpc>
                <a:spcPts val="1960"/>
              </a:lnSpc>
              <a:spcBef>
                <a:spcPct val="0"/>
              </a:spcBef>
            </a:pPr>
            <a:r>
              <a:rPr lang="en-US" sz="1400">
                <a:solidFill>
                  <a:srgbClr val="FFFFFF"/>
                </a:solidFill>
                <a:latin typeface="Public Sans Italics"/>
              </a:rPr>
              <a:t>When users open the Idea Share app, they are presented with a splash screen that welcomes them. The user is then transitioned to the Login screen and can toggle to the Registration screen</a:t>
            </a:r>
          </a:p>
        </p:txBody>
      </p:sp>
      <p:sp>
        <p:nvSpPr>
          <p:cNvPr name="TextBox 23" id="23"/>
          <p:cNvSpPr txBox="true"/>
          <p:nvPr/>
        </p:nvSpPr>
        <p:spPr>
          <a:xfrm rot="0">
            <a:off x="10523198" y="4882558"/>
            <a:ext cx="5598874" cy="735965"/>
          </a:xfrm>
          <a:prstGeom prst="rect">
            <a:avLst/>
          </a:prstGeom>
        </p:spPr>
        <p:txBody>
          <a:bodyPr anchor="t" rtlCol="false" tIns="0" lIns="0" bIns="0" rIns="0">
            <a:spAutoFit/>
          </a:bodyPr>
          <a:lstStyle/>
          <a:p>
            <a:pPr>
              <a:lnSpc>
                <a:spcPts val="1960"/>
              </a:lnSpc>
              <a:spcBef>
                <a:spcPct val="0"/>
              </a:spcBef>
            </a:pPr>
            <a:r>
              <a:rPr lang="en-US" sz="1400">
                <a:solidFill>
                  <a:srgbClr val="FFFFFF"/>
                </a:solidFill>
                <a:latin typeface="Public Sans Italics"/>
              </a:rPr>
              <a:t>The user is met with a sleek splash screen and transitioned to the Login Screen where users can sign in with an existing account or toggle to the Registration Screen to make an account</a:t>
            </a:r>
          </a:p>
        </p:txBody>
      </p:sp>
      <p:sp>
        <p:nvSpPr>
          <p:cNvPr name="TextBox 24" id="24"/>
          <p:cNvSpPr txBox="true"/>
          <p:nvPr/>
        </p:nvSpPr>
        <p:spPr>
          <a:xfrm rot="0">
            <a:off x="10251483" y="6323891"/>
            <a:ext cx="5695967" cy="2708932"/>
          </a:xfrm>
          <a:prstGeom prst="rect">
            <a:avLst/>
          </a:prstGeom>
        </p:spPr>
        <p:txBody>
          <a:bodyPr anchor="t" rtlCol="false" tIns="0" lIns="0" bIns="0" rIns="0">
            <a:spAutoFit/>
          </a:bodyPr>
          <a:lstStyle/>
          <a:p>
            <a:pPr algn="ctr">
              <a:lnSpc>
                <a:spcPts val="2409"/>
              </a:lnSpc>
              <a:spcBef>
                <a:spcPct val="0"/>
              </a:spcBef>
            </a:pPr>
            <a:r>
              <a:rPr lang="en-US" sz="1721">
                <a:solidFill>
                  <a:srgbClr val="FFFFFF"/>
                </a:solidFill>
                <a:latin typeface="Public Sans Bold Italics"/>
              </a:rPr>
              <a:t>Future&lt;UserCredential&gt; signUpUser(String email, String password) async {</a:t>
            </a:r>
          </a:p>
          <a:p>
            <a:pPr algn="ctr">
              <a:lnSpc>
                <a:spcPts val="2409"/>
              </a:lnSpc>
              <a:spcBef>
                <a:spcPct val="0"/>
              </a:spcBef>
            </a:pPr>
            <a:r>
              <a:rPr lang="en-US" sz="1721">
                <a:solidFill>
                  <a:srgbClr val="FFFFFF"/>
                </a:solidFill>
                <a:latin typeface="Public Sans Bold Italics"/>
              </a:rPr>
              <a:t>  try {</a:t>
            </a:r>
          </a:p>
          <a:p>
            <a:pPr algn="ctr">
              <a:lnSpc>
                <a:spcPts val="2409"/>
              </a:lnSpc>
              <a:spcBef>
                <a:spcPct val="0"/>
              </a:spcBef>
            </a:pPr>
            <a:r>
              <a:rPr lang="en-US" sz="1721">
                <a:solidFill>
                  <a:srgbClr val="FFFFFF"/>
                </a:solidFill>
                <a:latin typeface="Public Sans Bold Italics"/>
              </a:rPr>
              <a:t>    UserCredential userCredential =</a:t>
            </a:r>
          </a:p>
          <a:p>
            <a:pPr algn="ctr">
              <a:lnSpc>
                <a:spcPts val="2409"/>
              </a:lnSpc>
              <a:spcBef>
                <a:spcPct val="0"/>
              </a:spcBef>
            </a:pPr>
            <a:r>
              <a:rPr lang="en-US" sz="1721">
                <a:solidFill>
                  <a:srgbClr val="FFFFFF"/>
                </a:solidFill>
                <a:latin typeface="Public Sans Bold Italics"/>
              </a:rPr>
              <a:t>        await _firebaseAuth.createUserWithEmailAndPassword(</a:t>
            </a:r>
          </a:p>
          <a:p>
            <a:pPr algn="ctr">
              <a:lnSpc>
                <a:spcPts val="2409"/>
              </a:lnSpc>
              <a:spcBef>
                <a:spcPct val="0"/>
              </a:spcBef>
            </a:pPr>
            <a:r>
              <a:rPr lang="en-US" sz="1721">
                <a:solidFill>
                  <a:srgbClr val="FFFFFF"/>
                </a:solidFill>
                <a:latin typeface="Public Sans Bold Italics"/>
              </a:rPr>
              <a:t>      email: email,</a:t>
            </a:r>
          </a:p>
          <a:p>
            <a:pPr algn="ctr">
              <a:lnSpc>
                <a:spcPts val="2409"/>
              </a:lnSpc>
              <a:spcBef>
                <a:spcPct val="0"/>
              </a:spcBef>
            </a:pPr>
            <a:r>
              <a:rPr lang="en-US" sz="1721">
                <a:solidFill>
                  <a:srgbClr val="FFFFFF"/>
                </a:solidFill>
                <a:latin typeface="Public Sans Bold Italics"/>
              </a:rPr>
              <a:t>      password: password,</a:t>
            </a:r>
          </a:p>
          <a:p>
            <a:pPr algn="ctr">
              <a:lnSpc>
                <a:spcPts val="2409"/>
              </a:lnSpc>
              <a:spcBef>
                <a:spcPct val="0"/>
              </a:spcBef>
            </a:pPr>
            <a:r>
              <a:rPr lang="en-US" sz="1721">
                <a:solidFill>
                  <a:srgbClr val="FFFFFF"/>
                </a:solidFill>
                <a:latin typeface="Public Sans Bold Italics"/>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429033" cy="10287000"/>
            <a:chOff x="0" y="0"/>
            <a:chExt cx="112996" cy="2709333"/>
          </a:xfrm>
        </p:grpSpPr>
        <p:sp>
          <p:nvSpPr>
            <p:cNvPr name="Freeform 3" id="3"/>
            <p:cNvSpPr/>
            <p:nvPr/>
          </p:nvSpPr>
          <p:spPr>
            <a:xfrm flipH="false" flipV="false" rot="0">
              <a:off x="0" y="0"/>
              <a:ext cx="112996" cy="2709333"/>
            </a:xfrm>
            <a:custGeom>
              <a:avLst/>
              <a:gdLst/>
              <a:ahLst/>
              <a:cxnLst/>
              <a:rect r="r" b="b" t="t" l="l"/>
              <a:pathLst>
                <a:path h="2709333" w="112996">
                  <a:moveTo>
                    <a:pt x="0" y="0"/>
                  </a:moveTo>
                  <a:lnTo>
                    <a:pt x="112996" y="0"/>
                  </a:lnTo>
                  <a:lnTo>
                    <a:pt x="112996" y="2709333"/>
                  </a:lnTo>
                  <a:lnTo>
                    <a:pt x="0" y="2709333"/>
                  </a:lnTo>
                  <a:close/>
                </a:path>
              </a:pathLst>
            </a:custGeom>
            <a:solidFill>
              <a:srgbClr val="DBD7D8"/>
            </a:solidFill>
          </p:spPr>
        </p:sp>
        <p:sp>
          <p:nvSpPr>
            <p:cNvPr name="TextBox 4" id="4"/>
            <p:cNvSpPr txBox="true"/>
            <p:nvPr/>
          </p:nvSpPr>
          <p:spPr>
            <a:xfrm>
              <a:off x="0" y="-38100"/>
              <a:ext cx="112996" cy="2747433"/>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false" rot="5675131">
            <a:off x="-3070344" y="5098758"/>
            <a:ext cx="5379858" cy="5520376"/>
          </a:xfrm>
          <a:custGeom>
            <a:avLst/>
            <a:gdLst/>
            <a:ahLst/>
            <a:cxnLst/>
            <a:rect r="r" b="b" t="t" l="l"/>
            <a:pathLst>
              <a:path h="5520376" w="5379858">
                <a:moveTo>
                  <a:pt x="0" y="0"/>
                </a:moveTo>
                <a:lnTo>
                  <a:pt x="5379858" y="0"/>
                </a:lnTo>
                <a:lnTo>
                  <a:pt x="5379858" y="5520376"/>
                </a:lnTo>
                <a:lnTo>
                  <a:pt x="0" y="55203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709982">
            <a:off x="12333541" y="-3569412"/>
            <a:ext cx="7577063" cy="7774972"/>
          </a:xfrm>
          <a:custGeom>
            <a:avLst/>
            <a:gdLst/>
            <a:ahLst/>
            <a:cxnLst/>
            <a:rect r="r" b="b" t="t" l="l"/>
            <a:pathLst>
              <a:path h="7774972" w="7577063">
                <a:moveTo>
                  <a:pt x="0" y="0"/>
                </a:moveTo>
                <a:lnTo>
                  <a:pt x="7577063" y="0"/>
                </a:lnTo>
                <a:lnTo>
                  <a:pt x="7577063" y="7774971"/>
                </a:lnTo>
                <a:lnTo>
                  <a:pt x="0" y="7774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a:off x="2005704" y="2175715"/>
            <a:ext cx="14352791" cy="0"/>
          </a:xfrm>
          <a:prstGeom prst="line">
            <a:avLst/>
          </a:prstGeom>
          <a:ln cap="flat" w="19050">
            <a:solidFill>
              <a:srgbClr val="FFFFFF"/>
            </a:solidFill>
            <a:prstDash val="solid"/>
            <a:headEnd type="none" len="sm" w="sm"/>
            <a:tailEnd type="none" len="sm" w="sm"/>
          </a:ln>
        </p:spPr>
      </p:sp>
      <p:grpSp>
        <p:nvGrpSpPr>
          <p:cNvPr name="Group 8" id="8"/>
          <p:cNvGrpSpPr/>
          <p:nvPr/>
        </p:nvGrpSpPr>
        <p:grpSpPr>
          <a:xfrm rot="0">
            <a:off x="9912185" y="2401556"/>
            <a:ext cx="6446310" cy="7059973"/>
            <a:chOff x="0" y="0"/>
            <a:chExt cx="15888604" cy="17401136"/>
          </a:xfrm>
        </p:grpSpPr>
        <p:sp>
          <p:nvSpPr>
            <p:cNvPr name="Freeform 9" id="9"/>
            <p:cNvSpPr/>
            <p:nvPr/>
          </p:nvSpPr>
          <p:spPr>
            <a:xfrm flipH="false" flipV="false" rot="0">
              <a:off x="31750" y="31750"/>
              <a:ext cx="15825104" cy="17337636"/>
            </a:xfrm>
            <a:custGeom>
              <a:avLst/>
              <a:gdLst/>
              <a:ahLst/>
              <a:cxnLst/>
              <a:rect r="r" b="b" t="t" l="l"/>
              <a:pathLst>
                <a:path h="17337636" w="15825104">
                  <a:moveTo>
                    <a:pt x="15732393" y="17337636"/>
                  </a:moveTo>
                  <a:lnTo>
                    <a:pt x="92710" y="17337636"/>
                  </a:lnTo>
                  <a:cubicBezTo>
                    <a:pt x="41910" y="17337636"/>
                    <a:pt x="0" y="17295726"/>
                    <a:pt x="0" y="17244926"/>
                  </a:cubicBezTo>
                  <a:lnTo>
                    <a:pt x="0" y="92710"/>
                  </a:lnTo>
                  <a:cubicBezTo>
                    <a:pt x="0" y="41910"/>
                    <a:pt x="41910" y="0"/>
                    <a:pt x="92710" y="0"/>
                  </a:cubicBezTo>
                  <a:lnTo>
                    <a:pt x="15731124" y="0"/>
                  </a:lnTo>
                  <a:cubicBezTo>
                    <a:pt x="15781924" y="0"/>
                    <a:pt x="15823834" y="41910"/>
                    <a:pt x="15823834" y="92710"/>
                  </a:cubicBezTo>
                  <a:lnTo>
                    <a:pt x="15823834" y="17243656"/>
                  </a:lnTo>
                  <a:cubicBezTo>
                    <a:pt x="15825104" y="17295726"/>
                    <a:pt x="15783193" y="17337636"/>
                    <a:pt x="15732393" y="17337636"/>
                  </a:cubicBezTo>
                  <a:close/>
                </a:path>
              </a:pathLst>
            </a:custGeom>
            <a:solidFill>
              <a:srgbClr val="101010"/>
            </a:solidFill>
          </p:spPr>
        </p:sp>
        <p:sp>
          <p:nvSpPr>
            <p:cNvPr name="Freeform 10" id="10"/>
            <p:cNvSpPr/>
            <p:nvPr/>
          </p:nvSpPr>
          <p:spPr>
            <a:xfrm flipH="false" flipV="false" rot="0">
              <a:off x="0" y="0"/>
              <a:ext cx="15888604" cy="17401136"/>
            </a:xfrm>
            <a:custGeom>
              <a:avLst/>
              <a:gdLst/>
              <a:ahLst/>
              <a:cxnLst/>
              <a:rect r="r" b="b" t="t" l="l"/>
              <a:pathLst>
                <a:path h="17401136" w="15888604">
                  <a:moveTo>
                    <a:pt x="15764143" y="59690"/>
                  </a:moveTo>
                  <a:cubicBezTo>
                    <a:pt x="15799704" y="59690"/>
                    <a:pt x="15828914" y="88900"/>
                    <a:pt x="15828914" y="124460"/>
                  </a:cubicBezTo>
                  <a:lnTo>
                    <a:pt x="15828914" y="17276676"/>
                  </a:lnTo>
                  <a:cubicBezTo>
                    <a:pt x="15828914" y="17312236"/>
                    <a:pt x="15799704" y="17341445"/>
                    <a:pt x="15764143" y="17341445"/>
                  </a:cubicBezTo>
                  <a:lnTo>
                    <a:pt x="124460" y="17341445"/>
                  </a:lnTo>
                  <a:cubicBezTo>
                    <a:pt x="88900" y="17341445"/>
                    <a:pt x="59690" y="17312236"/>
                    <a:pt x="59690" y="17276676"/>
                  </a:cubicBezTo>
                  <a:lnTo>
                    <a:pt x="59690" y="124460"/>
                  </a:lnTo>
                  <a:cubicBezTo>
                    <a:pt x="59690" y="88900"/>
                    <a:pt x="88900" y="59690"/>
                    <a:pt x="124460" y="59690"/>
                  </a:cubicBezTo>
                  <a:lnTo>
                    <a:pt x="15764145" y="59690"/>
                  </a:lnTo>
                  <a:moveTo>
                    <a:pt x="15764145" y="0"/>
                  </a:moveTo>
                  <a:lnTo>
                    <a:pt x="124460" y="0"/>
                  </a:lnTo>
                  <a:cubicBezTo>
                    <a:pt x="55880" y="0"/>
                    <a:pt x="0" y="55880"/>
                    <a:pt x="0" y="124460"/>
                  </a:cubicBezTo>
                  <a:lnTo>
                    <a:pt x="0" y="17276676"/>
                  </a:lnTo>
                  <a:cubicBezTo>
                    <a:pt x="0" y="17345256"/>
                    <a:pt x="55880" y="17401136"/>
                    <a:pt x="124460" y="17401136"/>
                  </a:cubicBezTo>
                  <a:lnTo>
                    <a:pt x="15764145" y="17401136"/>
                  </a:lnTo>
                  <a:cubicBezTo>
                    <a:pt x="15832724" y="17401136"/>
                    <a:pt x="15888604" y="17345256"/>
                    <a:pt x="15888604" y="17276676"/>
                  </a:cubicBezTo>
                  <a:lnTo>
                    <a:pt x="15888604" y="124460"/>
                  </a:lnTo>
                  <a:cubicBezTo>
                    <a:pt x="15888604" y="55880"/>
                    <a:pt x="15832724" y="0"/>
                    <a:pt x="15764145" y="0"/>
                  </a:cubicBezTo>
                  <a:close/>
                </a:path>
              </a:pathLst>
            </a:custGeom>
            <a:solidFill>
              <a:srgbClr val="FFFFFF"/>
            </a:solidFill>
          </p:spPr>
        </p:sp>
      </p:grpSp>
      <p:sp>
        <p:nvSpPr>
          <p:cNvPr name="Freeform 11" id="11"/>
          <p:cNvSpPr/>
          <p:nvPr/>
        </p:nvSpPr>
        <p:spPr>
          <a:xfrm flipH="false" flipV="false" rot="0">
            <a:off x="10092395" y="3404216"/>
            <a:ext cx="318175" cy="258119"/>
          </a:xfrm>
          <a:custGeom>
            <a:avLst/>
            <a:gdLst/>
            <a:ahLst/>
            <a:cxnLst/>
            <a:rect r="r" b="b" t="t" l="l"/>
            <a:pathLst>
              <a:path h="258119" w="318175">
                <a:moveTo>
                  <a:pt x="0" y="0"/>
                </a:moveTo>
                <a:lnTo>
                  <a:pt x="318175" y="0"/>
                </a:lnTo>
                <a:lnTo>
                  <a:pt x="318175" y="258119"/>
                </a:lnTo>
                <a:lnTo>
                  <a:pt x="0" y="2581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0092395" y="4299816"/>
            <a:ext cx="318175" cy="258119"/>
          </a:xfrm>
          <a:custGeom>
            <a:avLst/>
            <a:gdLst/>
            <a:ahLst/>
            <a:cxnLst/>
            <a:rect r="r" b="b" t="t" l="l"/>
            <a:pathLst>
              <a:path h="258119" w="318175">
                <a:moveTo>
                  <a:pt x="0" y="0"/>
                </a:moveTo>
                <a:lnTo>
                  <a:pt x="318175" y="0"/>
                </a:lnTo>
                <a:lnTo>
                  <a:pt x="318175" y="258119"/>
                </a:lnTo>
                <a:lnTo>
                  <a:pt x="0" y="2581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0092395" y="6036754"/>
            <a:ext cx="6029677" cy="3221546"/>
            <a:chOff x="0" y="0"/>
            <a:chExt cx="17795360" cy="9507735"/>
          </a:xfrm>
        </p:grpSpPr>
        <p:sp>
          <p:nvSpPr>
            <p:cNvPr name="Freeform 14" id="14"/>
            <p:cNvSpPr/>
            <p:nvPr/>
          </p:nvSpPr>
          <p:spPr>
            <a:xfrm flipH="false" flipV="false" rot="0">
              <a:off x="31750" y="31750"/>
              <a:ext cx="17731860" cy="9444234"/>
            </a:xfrm>
            <a:custGeom>
              <a:avLst/>
              <a:gdLst/>
              <a:ahLst/>
              <a:cxnLst/>
              <a:rect r="r" b="b" t="t" l="l"/>
              <a:pathLst>
                <a:path h="9444234" w="17731860">
                  <a:moveTo>
                    <a:pt x="17639150" y="9444234"/>
                  </a:moveTo>
                  <a:lnTo>
                    <a:pt x="92710" y="9444234"/>
                  </a:lnTo>
                  <a:cubicBezTo>
                    <a:pt x="41910" y="9444234"/>
                    <a:pt x="0" y="9402325"/>
                    <a:pt x="0" y="9351525"/>
                  </a:cubicBezTo>
                  <a:lnTo>
                    <a:pt x="0" y="92710"/>
                  </a:lnTo>
                  <a:cubicBezTo>
                    <a:pt x="0" y="41910"/>
                    <a:pt x="41910" y="0"/>
                    <a:pt x="92710" y="0"/>
                  </a:cubicBezTo>
                  <a:lnTo>
                    <a:pt x="17637880" y="0"/>
                  </a:lnTo>
                  <a:cubicBezTo>
                    <a:pt x="17688680" y="0"/>
                    <a:pt x="17730591" y="41910"/>
                    <a:pt x="17730591" y="92710"/>
                  </a:cubicBezTo>
                  <a:lnTo>
                    <a:pt x="17730591" y="9350255"/>
                  </a:lnTo>
                  <a:cubicBezTo>
                    <a:pt x="17731860" y="9402325"/>
                    <a:pt x="17689950" y="9444234"/>
                    <a:pt x="17639150" y="9444234"/>
                  </a:cubicBezTo>
                  <a:close/>
                </a:path>
              </a:pathLst>
            </a:custGeom>
            <a:solidFill>
              <a:srgbClr val="101010"/>
            </a:solidFill>
          </p:spPr>
        </p:sp>
        <p:sp>
          <p:nvSpPr>
            <p:cNvPr name="Freeform 15" id="15"/>
            <p:cNvSpPr/>
            <p:nvPr/>
          </p:nvSpPr>
          <p:spPr>
            <a:xfrm flipH="false" flipV="false" rot="0">
              <a:off x="0" y="0"/>
              <a:ext cx="17795360" cy="9507734"/>
            </a:xfrm>
            <a:custGeom>
              <a:avLst/>
              <a:gdLst/>
              <a:ahLst/>
              <a:cxnLst/>
              <a:rect r="r" b="b" t="t" l="l"/>
              <a:pathLst>
                <a:path h="9507734" w="17795360">
                  <a:moveTo>
                    <a:pt x="17670900" y="59690"/>
                  </a:moveTo>
                  <a:cubicBezTo>
                    <a:pt x="17706460" y="59690"/>
                    <a:pt x="17735671" y="88900"/>
                    <a:pt x="17735671" y="124460"/>
                  </a:cubicBezTo>
                  <a:lnTo>
                    <a:pt x="17735671" y="9383275"/>
                  </a:lnTo>
                  <a:cubicBezTo>
                    <a:pt x="17735671" y="9418834"/>
                    <a:pt x="17706460" y="9448044"/>
                    <a:pt x="17670900" y="9448044"/>
                  </a:cubicBezTo>
                  <a:lnTo>
                    <a:pt x="124460" y="9448044"/>
                  </a:lnTo>
                  <a:cubicBezTo>
                    <a:pt x="88900" y="9448044"/>
                    <a:pt x="59690" y="9418834"/>
                    <a:pt x="59690" y="9383275"/>
                  </a:cubicBezTo>
                  <a:lnTo>
                    <a:pt x="59690" y="124460"/>
                  </a:lnTo>
                  <a:cubicBezTo>
                    <a:pt x="59690" y="88900"/>
                    <a:pt x="88900" y="59690"/>
                    <a:pt x="124460" y="59690"/>
                  </a:cubicBezTo>
                  <a:lnTo>
                    <a:pt x="17670901" y="59690"/>
                  </a:lnTo>
                  <a:moveTo>
                    <a:pt x="17670901" y="0"/>
                  </a:moveTo>
                  <a:lnTo>
                    <a:pt x="124460" y="0"/>
                  </a:lnTo>
                  <a:cubicBezTo>
                    <a:pt x="55880" y="0"/>
                    <a:pt x="0" y="55880"/>
                    <a:pt x="0" y="124460"/>
                  </a:cubicBezTo>
                  <a:lnTo>
                    <a:pt x="0" y="9383275"/>
                  </a:lnTo>
                  <a:cubicBezTo>
                    <a:pt x="0" y="9451855"/>
                    <a:pt x="55880" y="9507734"/>
                    <a:pt x="124460" y="9507734"/>
                  </a:cubicBezTo>
                  <a:lnTo>
                    <a:pt x="17670901" y="9507734"/>
                  </a:lnTo>
                  <a:cubicBezTo>
                    <a:pt x="17739480" y="9507734"/>
                    <a:pt x="17795360" y="9451855"/>
                    <a:pt x="17795360" y="9383275"/>
                  </a:cubicBezTo>
                  <a:lnTo>
                    <a:pt x="17795360" y="124460"/>
                  </a:lnTo>
                  <a:cubicBezTo>
                    <a:pt x="17795360" y="55880"/>
                    <a:pt x="17739480" y="0"/>
                    <a:pt x="17670901" y="0"/>
                  </a:cubicBezTo>
                  <a:close/>
                </a:path>
              </a:pathLst>
            </a:custGeom>
            <a:solidFill>
              <a:srgbClr val="FFFFFF"/>
            </a:solidFill>
          </p:spPr>
        </p:sp>
      </p:grpSp>
      <p:sp>
        <p:nvSpPr>
          <p:cNvPr name="Freeform 16" id="16"/>
          <p:cNvSpPr/>
          <p:nvPr/>
        </p:nvSpPr>
        <p:spPr>
          <a:xfrm flipH="false" flipV="false" rot="0">
            <a:off x="4391063" y="2723290"/>
            <a:ext cx="3151707" cy="6440114"/>
          </a:xfrm>
          <a:custGeom>
            <a:avLst/>
            <a:gdLst/>
            <a:ahLst/>
            <a:cxnLst/>
            <a:rect r="r" b="b" t="t" l="l"/>
            <a:pathLst>
              <a:path h="6440114" w="3151707">
                <a:moveTo>
                  <a:pt x="0" y="0"/>
                </a:moveTo>
                <a:lnTo>
                  <a:pt x="3151706" y="0"/>
                </a:lnTo>
                <a:lnTo>
                  <a:pt x="3151706" y="6440114"/>
                </a:lnTo>
                <a:lnTo>
                  <a:pt x="0" y="6440114"/>
                </a:lnTo>
                <a:lnTo>
                  <a:pt x="0" y="0"/>
                </a:lnTo>
                <a:close/>
              </a:path>
            </a:pathLst>
          </a:custGeom>
          <a:blipFill>
            <a:blip r:embed="rId6"/>
            <a:stretch>
              <a:fillRect l="0" t="0" r="0" b="0"/>
            </a:stretch>
          </a:blipFill>
        </p:spPr>
      </p:sp>
      <p:sp>
        <p:nvSpPr>
          <p:cNvPr name="TextBox 17" id="17"/>
          <p:cNvSpPr txBox="true"/>
          <p:nvPr/>
        </p:nvSpPr>
        <p:spPr>
          <a:xfrm rot="0">
            <a:off x="10523198" y="3366116"/>
            <a:ext cx="3400714" cy="306705"/>
          </a:xfrm>
          <a:prstGeom prst="rect">
            <a:avLst/>
          </a:prstGeom>
        </p:spPr>
        <p:txBody>
          <a:bodyPr anchor="t" rtlCol="false" tIns="0" lIns="0" bIns="0" rIns="0">
            <a:spAutoFit/>
          </a:bodyPr>
          <a:lstStyle/>
          <a:p>
            <a:pPr>
              <a:lnSpc>
                <a:spcPts val="2520"/>
              </a:lnSpc>
            </a:pPr>
            <a:r>
              <a:rPr lang="en-US" sz="1800">
                <a:solidFill>
                  <a:srgbClr val="FFFFFF"/>
                </a:solidFill>
                <a:latin typeface="Public Sans Bold Italics"/>
              </a:rPr>
              <a:t>Description:</a:t>
            </a:r>
          </a:p>
        </p:txBody>
      </p:sp>
      <p:sp>
        <p:nvSpPr>
          <p:cNvPr name="TextBox 18" id="18"/>
          <p:cNvSpPr txBox="true"/>
          <p:nvPr/>
        </p:nvSpPr>
        <p:spPr>
          <a:xfrm rot="0">
            <a:off x="10523198" y="4261716"/>
            <a:ext cx="5428682" cy="306705"/>
          </a:xfrm>
          <a:prstGeom prst="rect">
            <a:avLst/>
          </a:prstGeom>
        </p:spPr>
        <p:txBody>
          <a:bodyPr anchor="t" rtlCol="false" tIns="0" lIns="0" bIns="0" rIns="0">
            <a:spAutoFit/>
          </a:bodyPr>
          <a:lstStyle/>
          <a:p>
            <a:pPr>
              <a:lnSpc>
                <a:spcPts val="2520"/>
              </a:lnSpc>
            </a:pPr>
            <a:r>
              <a:rPr lang="en-US" sz="1800">
                <a:solidFill>
                  <a:srgbClr val="FFFFFF"/>
                </a:solidFill>
                <a:latin typeface="Public Sans Bold Italics"/>
              </a:rPr>
              <a:t>Functionality &amp; User Experience:</a:t>
            </a:r>
          </a:p>
        </p:txBody>
      </p:sp>
      <p:sp>
        <p:nvSpPr>
          <p:cNvPr name="TextBox 19" id="19"/>
          <p:cNvSpPr txBox="true"/>
          <p:nvPr/>
        </p:nvSpPr>
        <p:spPr>
          <a:xfrm rot="0">
            <a:off x="2005704" y="895350"/>
            <a:ext cx="12677635" cy="1203325"/>
          </a:xfrm>
          <a:prstGeom prst="rect">
            <a:avLst/>
          </a:prstGeom>
        </p:spPr>
        <p:txBody>
          <a:bodyPr anchor="t" rtlCol="false" tIns="0" lIns="0" bIns="0" rIns="0">
            <a:spAutoFit/>
          </a:bodyPr>
          <a:lstStyle/>
          <a:p>
            <a:pPr>
              <a:lnSpc>
                <a:spcPts val="9799"/>
              </a:lnSpc>
            </a:pPr>
            <a:r>
              <a:rPr lang="en-US" sz="6999">
                <a:solidFill>
                  <a:srgbClr val="FFFFFF"/>
                </a:solidFill>
                <a:latin typeface="Public Sans"/>
              </a:rPr>
              <a:t>Design - Newsfeed</a:t>
            </a:r>
          </a:p>
        </p:txBody>
      </p:sp>
      <p:sp>
        <p:nvSpPr>
          <p:cNvPr name="TextBox 20" id="20"/>
          <p:cNvSpPr txBox="true"/>
          <p:nvPr/>
        </p:nvSpPr>
        <p:spPr>
          <a:xfrm rot="0">
            <a:off x="11104463" y="2586070"/>
            <a:ext cx="4085858" cy="349250"/>
          </a:xfrm>
          <a:prstGeom prst="rect">
            <a:avLst/>
          </a:prstGeom>
        </p:spPr>
        <p:txBody>
          <a:bodyPr anchor="t" rtlCol="false" tIns="0" lIns="0" bIns="0" rIns="0">
            <a:spAutoFit/>
          </a:bodyPr>
          <a:lstStyle/>
          <a:p>
            <a:pPr algn="ctr">
              <a:lnSpc>
                <a:spcPts val="2799"/>
              </a:lnSpc>
            </a:pPr>
            <a:r>
              <a:rPr lang="en-US" sz="1999">
                <a:solidFill>
                  <a:srgbClr val="FFFFFF"/>
                </a:solidFill>
                <a:latin typeface="Public Sans"/>
              </a:rPr>
              <a:t>Design Features &amp; Code Snippets</a:t>
            </a:r>
          </a:p>
        </p:txBody>
      </p:sp>
      <p:sp>
        <p:nvSpPr>
          <p:cNvPr name="TextBox 21" id="21"/>
          <p:cNvSpPr txBox="true"/>
          <p:nvPr/>
        </p:nvSpPr>
        <p:spPr>
          <a:xfrm rot="0">
            <a:off x="10523198" y="3710164"/>
            <a:ext cx="5598874" cy="488315"/>
          </a:xfrm>
          <a:prstGeom prst="rect">
            <a:avLst/>
          </a:prstGeom>
        </p:spPr>
        <p:txBody>
          <a:bodyPr anchor="t" rtlCol="false" tIns="0" lIns="0" bIns="0" rIns="0">
            <a:spAutoFit/>
          </a:bodyPr>
          <a:lstStyle/>
          <a:p>
            <a:pPr>
              <a:lnSpc>
                <a:spcPts val="1960"/>
              </a:lnSpc>
            </a:pPr>
            <a:r>
              <a:rPr lang="en-US" sz="1400">
                <a:solidFill>
                  <a:srgbClr val="FFFFFF"/>
                </a:solidFill>
                <a:latin typeface="Public Sans Italics"/>
              </a:rPr>
              <a:t>The Idea Share central hub provides a comprehensive view </a:t>
            </a:r>
          </a:p>
          <a:p>
            <a:pPr>
              <a:lnSpc>
                <a:spcPts val="1960"/>
              </a:lnSpc>
              <a:spcBef>
                <a:spcPct val="0"/>
              </a:spcBef>
            </a:pPr>
            <a:r>
              <a:rPr lang="en-US" sz="1400">
                <a:solidFill>
                  <a:srgbClr val="FFFFFF"/>
                </a:solidFill>
                <a:latin typeface="Public Sans Italics"/>
              </a:rPr>
              <a:t>of community activities and ideas</a:t>
            </a:r>
          </a:p>
        </p:txBody>
      </p:sp>
      <p:sp>
        <p:nvSpPr>
          <p:cNvPr name="TextBox 22" id="22"/>
          <p:cNvSpPr txBox="true"/>
          <p:nvPr/>
        </p:nvSpPr>
        <p:spPr>
          <a:xfrm rot="0">
            <a:off x="10523198" y="4596743"/>
            <a:ext cx="5598874" cy="983615"/>
          </a:xfrm>
          <a:prstGeom prst="rect">
            <a:avLst/>
          </a:prstGeom>
        </p:spPr>
        <p:txBody>
          <a:bodyPr anchor="t" rtlCol="false" tIns="0" lIns="0" bIns="0" rIns="0">
            <a:spAutoFit/>
          </a:bodyPr>
          <a:lstStyle/>
          <a:p>
            <a:pPr>
              <a:lnSpc>
                <a:spcPts val="1960"/>
              </a:lnSpc>
              <a:spcBef>
                <a:spcPct val="0"/>
              </a:spcBef>
            </a:pPr>
            <a:r>
              <a:rPr lang="en-US" sz="1400">
                <a:solidFill>
                  <a:srgbClr val="FFFFFF"/>
                </a:solidFill>
                <a:latin typeface="Public Sans Italics"/>
              </a:rPr>
              <a:t>The central hub offers users a dynamic experience with a feed of ideas including functions for searching, liking, commenting, and sharing. Navigate to other functionalities of the app such as posting, direct messaging, and the profile tab with a click of a button</a:t>
            </a:r>
          </a:p>
        </p:txBody>
      </p:sp>
      <p:sp>
        <p:nvSpPr>
          <p:cNvPr name="TextBox 23" id="23"/>
          <p:cNvSpPr txBox="true"/>
          <p:nvPr/>
        </p:nvSpPr>
        <p:spPr>
          <a:xfrm rot="0">
            <a:off x="11434983" y="5655236"/>
            <a:ext cx="3400714" cy="306705"/>
          </a:xfrm>
          <a:prstGeom prst="rect">
            <a:avLst/>
          </a:prstGeom>
        </p:spPr>
        <p:txBody>
          <a:bodyPr anchor="t" rtlCol="false" tIns="0" lIns="0" bIns="0" rIns="0">
            <a:spAutoFit/>
          </a:bodyPr>
          <a:lstStyle/>
          <a:p>
            <a:pPr algn="ctr">
              <a:lnSpc>
                <a:spcPts val="2520"/>
              </a:lnSpc>
            </a:pPr>
            <a:r>
              <a:rPr lang="en-US" sz="1800">
                <a:solidFill>
                  <a:srgbClr val="FFFFFF"/>
                </a:solidFill>
                <a:latin typeface="Public Sans Bold Italics"/>
              </a:rPr>
              <a:t>Code Snippet</a:t>
            </a:r>
          </a:p>
        </p:txBody>
      </p:sp>
      <p:sp>
        <p:nvSpPr>
          <p:cNvPr name="TextBox 24" id="24"/>
          <p:cNvSpPr txBox="true"/>
          <p:nvPr/>
        </p:nvSpPr>
        <p:spPr>
          <a:xfrm rot="0">
            <a:off x="10284636" y="6361991"/>
            <a:ext cx="5725512" cy="2442337"/>
          </a:xfrm>
          <a:prstGeom prst="rect">
            <a:avLst/>
          </a:prstGeom>
        </p:spPr>
        <p:txBody>
          <a:bodyPr anchor="t" rtlCol="false" tIns="0" lIns="0" bIns="0" rIns="0">
            <a:spAutoFit/>
          </a:bodyPr>
          <a:lstStyle/>
          <a:p>
            <a:pPr algn="ctr">
              <a:lnSpc>
                <a:spcPts val="2407"/>
              </a:lnSpc>
              <a:spcBef>
                <a:spcPct val="0"/>
              </a:spcBef>
            </a:pPr>
            <a:r>
              <a:rPr lang="en-US" sz="1719">
                <a:solidFill>
                  <a:srgbClr val="FFFFFF"/>
                </a:solidFill>
                <a:latin typeface="Public Sans Bold Italics"/>
              </a:rPr>
              <a:t>Expanded(</a:t>
            </a:r>
          </a:p>
          <a:p>
            <a:pPr algn="ctr">
              <a:lnSpc>
                <a:spcPts val="2407"/>
              </a:lnSpc>
              <a:spcBef>
                <a:spcPct val="0"/>
              </a:spcBef>
            </a:pPr>
            <a:r>
              <a:rPr lang="en-US" sz="1719">
                <a:solidFill>
                  <a:srgbClr val="FFFFFF"/>
                </a:solidFill>
                <a:latin typeface="Public Sans Bold Italics"/>
              </a:rPr>
              <a:t>            child: StreamBuilder&lt;QuerySnapshot&gt;(</a:t>
            </a:r>
          </a:p>
          <a:p>
            <a:pPr algn="ctr">
              <a:lnSpc>
                <a:spcPts val="2407"/>
              </a:lnSpc>
              <a:spcBef>
                <a:spcPct val="0"/>
              </a:spcBef>
            </a:pPr>
            <a:r>
              <a:rPr lang="en-US" sz="1719">
                <a:solidFill>
                  <a:srgbClr val="FFFFFF"/>
                </a:solidFill>
                <a:latin typeface="Public Sans Bold Italics"/>
              </a:rPr>
              <a:t>              stream: FirebaseFirestore.instance</a:t>
            </a:r>
          </a:p>
          <a:p>
            <a:pPr algn="ctr">
              <a:lnSpc>
                <a:spcPts val="2407"/>
              </a:lnSpc>
              <a:spcBef>
                <a:spcPct val="0"/>
              </a:spcBef>
            </a:pPr>
            <a:r>
              <a:rPr lang="en-US" sz="1719">
                <a:solidFill>
                  <a:srgbClr val="FFFFFF"/>
                </a:solidFill>
                <a:latin typeface="Public Sans Bold Italics"/>
              </a:rPr>
              <a:t>                  .collection('ideas')</a:t>
            </a:r>
          </a:p>
          <a:p>
            <a:pPr algn="ctr">
              <a:lnSpc>
                <a:spcPts val="2407"/>
              </a:lnSpc>
              <a:spcBef>
                <a:spcPct val="0"/>
              </a:spcBef>
            </a:pPr>
            <a:r>
              <a:rPr lang="en-US" sz="1719">
                <a:solidFill>
                  <a:srgbClr val="FFFFFF"/>
                </a:solidFill>
                <a:latin typeface="Public Sans Bold Italics"/>
              </a:rPr>
              <a:t>                  .orderBy('timestamp', descending: true)</a:t>
            </a:r>
          </a:p>
          <a:p>
            <a:pPr algn="ctr">
              <a:lnSpc>
                <a:spcPts val="2407"/>
              </a:lnSpc>
              <a:spcBef>
                <a:spcPct val="0"/>
              </a:spcBef>
            </a:pPr>
            <a:r>
              <a:rPr lang="en-US" sz="1719">
                <a:solidFill>
                  <a:srgbClr val="FFFFFF"/>
                </a:solidFill>
                <a:latin typeface="Public Sans Bold Italics"/>
              </a:rPr>
              <a:t>                  .snapshots(),</a:t>
            </a:r>
          </a:p>
          <a:p>
            <a:pPr algn="ctr">
              <a:lnSpc>
                <a:spcPts val="2407"/>
              </a:lnSpc>
              <a:spcBef>
                <a:spcPct val="0"/>
              </a:spcBef>
            </a:pPr>
            <a:r>
              <a:rPr lang="en-US" sz="1719">
                <a:solidFill>
                  <a:srgbClr val="FFFFFF"/>
                </a:solidFill>
                <a:latin typeface="Public Sans Bold Italics"/>
              </a:rPr>
              <a:t>              builder: (BuildContext context,</a:t>
            </a:r>
          </a:p>
          <a:p>
            <a:pPr algn="ctr">
              <a:lnSpc>
                <a:spcPts val="2407"/>
              </a:lnSpc>
              <a:spcBef>
                <a:spcPct val="0"/>
              </a:spcBef>
            </a:pPr>
            <a:r>
              <a:rPr lang="en-US" sz="1719">
                <a:solidFill>
                  <a:srgbClr val="FFFFFF"/>
                </a:solidFill>
                <a:latin typeface="Public Sans Bold Italics"/>
              </a:rPr>
              <a:t>                  AsyncSnapshot&lt;QuerySnapshot&gt; snapshot)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429033" cy="10287000"/>
            <a:chOff x="0" y="0"/>
            <a:chExt cx="112996" cy="2709333"/>
          </a:xfrm>
        </p:grpSpPr>
        <p:sp>
          <p:nvSpPr>
            <p:cNvPr name="Freeform 3" id="3"/>
            <p:cNvSpPr/>
            <p:nvPr/>
          </p:nvSpPr>
          <p:spPr>
            <a:xfrm flipH="false" flipV="false" rot="0">
              <a:off x="0" y="0"/>
              <a:ext cx="112996" cy="2709333"/>
            </a:xfrm>
            <a:custGeom>
              <a:avLst/>
              <a:gdLst/>
              <a:ahLst/>
              <a:cxnLst/>
              <a:rect r="r" b="b" t="t" l="l"/>
              <a:pathLst>
                <a:path h="2709333" w="112996">
                  <a:moveTo>
                    <a:pt x="0" y="0"/>
                  </a:moveTo>
                  <a:lnTo>
                    <a:pt x="112996" y="0"/>
                  </a:lnTo>
                  <a:lnTo>
                    <a:pt x="112996" y="2709333"/>
                  </a:lnTo>
                  <a:lnTo>
                    <a:pt x="0" y="2709333"/>
                  </a:lnTo>
                  <a:close/>
                </a:path>
              </a:pathLst>
            </a:custGeom>
            <a:solidFill>
              <a:srgbClr val="DBD7D8"/>
            </a:solidFill>
          </p:spPr>
        </p:sp>
        <p:sp>
          <p:nvSpPr>
            <p:cNvPr name="TextBox 4" id="4"/>
            <p:cNvSpPr txBox="true"/>
            <p:nvPr/>
          </p:nvSpPr>
          <p:spPr>
            <a:xfrm>
              <a:off x="0" y="-38100"/>
              <a:ext cx="112996" cy="2747433"/>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false" rot="5675131">
            <a:off x="-3070344" y="5098758"/>
            <a:ext cx="5379858" cy="5520376"/>
          </a:xfrm>
          <a:custGeom>
            <a:avLst/>
            <a:gdLst/>
            <a:ahLst/>
            <a:cxnLst/>
            <a:rect r="r" b="b" t="t" l="l"/>
            <a:pathLst>
              <a:path h="5520376" w="5379858">
                <a:moveTo>
                  <a:pt x="0" y="0"/>
                </a:moveTo>
                <a:lnTo>
                  <a:pt x="5379858" y="0"/>
                </a:lnTo>
                <a:lnTo>
                  <a:pt x="5379858" y="5520376"/>
                </a:lnTo>
                <a:lnTo>
                  <a:pt x="0" y="55203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709982">
            <a:off x="12333541" y="-3569412"/>
            <a:ext cx="7577063" cy="7774972"/>
          </a:xfrm>
          <a:custGeom>
            <a:avLst/>
            <a:gdLst/>
            <a:ahLst/>
            <a:cxnLst/>
            <a:rect r="r" b="b" t="t" l="l"/>
            <a:pathLst>
              <a:path h="7774972" w="7577063">
                <a:moveTo>
                  <a:pt x="0" y="0"/>
                </a:moveTo>
                <a:lnTo>
                  <a:pt x="7577063" y="0"/>
                </a:lnTo>
                <a:lnTo>
                  <a:pt x="7577063" y="7774971"/>
                </a:lnTo>
                <a:lnTo>
                  <a:pt x="0" y="7774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a:off x="2005704" y="2175715"/>
            <a:ext cx="14352791" cy="0"/>
          </a:xfrm>
          <a:prstGeom prst="line">
            <a:avLst/>
          </a:prstGeom>
          <a:ln cap="flat" w="19050">
            <a:solidFill>
              <a:srgbClr val="FFFFFF"/>
            </a:solidFill>
            <a:prstDash val="solid"/>
            <a:headEnd type="none" len="sm" w="sm"/>
            <a:tailEnd type="none" len="sm" w="sm"/>
          </a:ln>
        </p:spPr>
      </p:sp>
      <p:grpSp>
        <p:nvGrpSpPr>
          <p:cNvPr name="Group 8" id="8"/>
          <p:cNvGrpSpPr/>
          <p:nvPr/>
        </p:nvGrpSpPr>
        <p:grpSpPr>
          <a:xfrm rot="0">
            <a:off x="9912185" y="2401556"/>
            <a:ext cx="6446310" cy="7059973"/>
            <a:chOff x="0" y="0"/>
            <a:chExt cx="15888604" cy="17401136"/>
          </a:xfrm>
        </p:grpSpPr>
        <p:sp>
          <p:nvSpPr>
            <p:cNvPr name="Freeform 9" id="9"/>
            <p:cNvSpPr/>
            <p:nvPr/>
          </p:nvSpPr>
          <p:spPr>
            <a:xfrm flipH="false" flipV="false" rot="0">
              <a:off x="31750" y="31750"/>
              <a:ext cx="15825104" cy="17337636"/>
            </a:xfrm>
            <a:custGeom>
              <a:avLst/>
              <a:gdLst/>
              <a:ahLst/>
              <a:cxnLst/>
              <a:rect r="r" b="b" t="t" l="l"/>
              <a:pathLst>
                <a:path h="17337636" w="15825104">
                  <a:moveTo>
                    <a:pt x="15732393" y="17337636"/>
                  </a:moveTo>
                  <a:lnTo>
                    <a:pt x="92710" y="17337636"/>
                  </a:lnTo>
                  <a:cubicBezTo>
                    <a:pt x="41910" y="17337636"/>
                    <a:pt x="0" y="17295726"/>
                    <a:pt x="0" y="17244926"/>
                  </a:cubicBezTo>
                  <a:lnTo>
                    <a:pt x="0" y="92710"/>
                  </a:lnTo>
                  <a:cubicBezTo>
                    <a:pt x="0" y="41910"/>
                    <a:pt x="41910" y="0"/>
                    <a:pt x="92710" y="0"/>
                  </a:cubicBezTo>
                  <a:lnTo>
                    <a:pt x="15731124" y="0"/>
                  </a:lnTo>
                  <a:cubicBezTo>
                    <a:pt x="15781924" y="0"/>
                    <a:pt x="15823834" y="41910"/>
                    <a:pt x="15823834" y="92710"/>
                  </a:cubicBezTo>
                  <a:lnTo>
                    <a:pt x="15823834" y="17243656"/>
                  </a:lnTo>
                  <a:cubicBezTo>
                    <a:pt x="15825104" y="17295726"/>
                    <a:pt x="15783193" y="17337636"/>
                    <a:pt x="15732393" y="17337636"/>
                  </a:cubicBezTo>
                  <a:close/>
                </a:path>
              </a:pathLst>
            </a:custGeom>
            <a:solidFill>
              <a:srgbClr val="101010"/>
            </a:solidFill>
          </p:spPr>
        </p:sp>
        <p:sp>
          <p:nvSpPr>
            <p:cNvPr name="Freeform 10" id="10"/>
            <p:cNvSpPr/>
            <p:nvPr/>
          </p:nvSpPr>
          <p:spPr>
            <a:xfrm flipH="false" flipV="false" rot="0">
              <a:off x="0" y="0"/>
              <a:ext cx="15888604" cy="17401136"/>
            </a:xfrm>
            <a:custGeom>
              <a:avLst/>
              <a:gdLst/>
              <a:ahLst/>
              <a:cxnLst/>
              <a:rect r="r" b="b" t="t" l="l"/>
              <a:pathLst>
                <a:path h="17401136" w="15888604">
                  <a:moveTo>
                    <a:pt x="15764143" y="59690"/>
                  </a:moveTo>
                  <a:cubicBezTo>
                    <a:pt x="15799704" y="59690"/>
                    <a:pt x="15828914" y="88900"/>
                    <a:pt x="15828914" y="124460"/>
                  </a:cubicBezTo>
                  <a:lnTo>
                    <a:pt x="15828914" y="17276676"/>
                  </a:lnTo>
                  <a:cubicBezTo>
                    <a:pt x="15828914" y="17312236"/>
                    <a:pt x="15799704" y="17341445"/>
                    <a:pt x="15764143" y="17341445"/>
                  </a:cubicBezTo>
                  <a:lnTo>
                    <a:pt x="124460" y="17341445"/>
                  </a:lnTo>
                  <a:cubicBezTo>
                    <a:pt x="88900" y="17341445"/>
                    <a:pt x="59690" y="17312236"/>
                    <a:pt x="59690" y="17276676"/>
                  </a:cubicBezTo>
                  <a:lnTo>
                    <a:pt x="59690" y="124460"/>
                  </a:lnTo>
                  <a:cubicBezTo>
                    <a:pt x="59690" y="88900"/>
                    <a:pt x="88900" y="59690"/>
                    <a:pt x="124460" y="59690"/>
                  </a:cubicBezTo>
                  <a:lnTo>
                    <a:pt x="15764145" y="59690"/>
                  </a:lnTo>
                  <a:moveTo>
                    <a:pt x="15764145" y="0"/>
                  </a:moveTo>
                  <a:lnTo>
                    <a:pt x="124460" y="0"/>
                  </a:lnTo>
                  <a:cubicBezTo>
                    <a:pt x="55880" y="0"/>
                    <a:pt x="0" y="55880"/>
                    <a:pt x="0" y="124460"/>
                  </a:cubicBezTo>
                  <a:lnTo>
                    <a:pt x="0" y="17276676"/>
                  </a:lnTo>
                  <a:cubicBezTo>
                    <a:pt x="0" y="17345256"/>
                    <a:pt x="55880" y="17401136"/>
                    <a:pt x="124460" y="17401136"/>
                  </a:cubicBezTo>
                  <a:lnTo>
                    <a:pt x="15764145" y="17401136"/>
                  </a:lnTo>
                  <a:cubicBezTo>
                    <a:pt x="15832724" y="17401136"/>
                    <a:pt x="15888604" y="17345256"/>
                    <a:pt x="15888604" y="17276676"/>
                  </a:cubicBezTo>
                  <a:lnTo>
                    <a:pt x="15888604" y="124460"/>
                  </a:lnTo>
                  <a:cubicBezTo>
                    <a:pt x="15888604" y="55880"/>
                    <a:pt x="15832724" y="0"/>
                    <a:pt x="15764145" y="0"/>
                  </a:cubicBezTo>
                  <a:close/>
                </a:path>
              </a:pathLst>
            </a:custGeom>
            <a:solidFill>
              <a:srgbClr val="FFFFFF"/>
            </a:solidFill>
          </p:spPr>
        </p:sp>
      </p:grpSp>
      <p:sp>
        <p:nvSpPr>
          <p:cNvPr name="Freeform 11" id="11"/>
          <p:cNvSpPr/>
          <p:nvPr/>
        </p:nvSpPr>
        <p:spPr>
          <a:xfrm flipH="false" flipV="false" rot="0">
            <a:off x="10092395" y="3404216"/>
            <a:ext cx="318175" cy="258119"/>
          </a:xfrm>
          <a:custGeom>
            <a:avLst/>
            <a:gdLst/>
            <a:ahLst/>
            <a:cxnLst/>
            <a:rect r="r" b="b" t="t" l="l"/>
            <a:pathLst>
              <a:path h="258119" w="318175">
                <a:moveTo>
                  <a:pt x="0" y="0"/>
                </a:moveTo>
                <a:lnTo>
                  <a:pt x="318175" y="0"/>
                </a:lnTo>
                <a:lnTo>
                  <a:pt x="318175" y="258119"/>
                </a:lnTo>
                <a:lnTo>
                  <a:pt x="0" y="2581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0092395" y="4342314"/>
            <a:ext cx="318175" cy="258119"/>
          </a:xfrm>
          <a:custGeom>
            <a:avLst/>
            <a:gdLst/>
            <a:ahLst/>
            <a:cxnLst/>
            <a:rect r="r" b="b" t="t" l="l"/>
            <a:pathLst>
              <a:path h="258119" w="318175">
                <a:moveTo>
                  <a:pt x="0" y="0"/>
                </a:moveTo>
                <a:lnTo>
                  <a:pt x="318175" y="0"/>
                </a:lnTo>
                <a:lnTo>
                  <a:pt x="318175" y="258119"/>
                </a:lnTo>
                <a:lnTo>
                  <a:pt x="0" y="2581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0092395" y="6036754"/>
            <a:ext cx="6029677" cy="3221546"/>
            <a:chOff x="0" y="0"/>
            <a:chExt cx="17795360" cy="9507735"/>
          </a:xfrm>
        </p:grpSpPr>
        <p:sp>
          <p:nvSpPr>
            <p:cNvPr name="Freeform 14" id="14"/>
            <p:cNvSpPr/>
            <p:nvPr/>
          </p:nvSpPr>
          <p:spPr>
            <a:xfrm flipH="false" flipV="false" rot="0">
              <a:off x="31750" y="31750"/>
              <a:ext cx="17731860" cy="9444234"/>
            </a:xfrm>
            <a:custGeom>
              <a:avLst/>
              <a:gdLst/>
              <a:ahLst/>
              <a:cxnLst/>
              <a:rect r="r" b="b" t="t" l="l"/>
              <a:pathLst>
                <a:path h="9444234" w="17731860">
                  <a:moveTo>
                    <a:pt x="17639150" y="9444234"/>
                  </a:moveTo>
                  <a:lnTo>
                    <a:pt x="92710" y="9444234"/>
                  </a:lnTo>
                  <a:cubicBezTo>
                    <a:pt x="41910" y="9444234"/>
                    <a:pt x="0" y="9402325"/>
                    <a:pt x="0" y="9351525"/>
                  </a:cubicBezTo>
                  <a:lnTo>
                    <a:pt x="0" y="92710"/>
                  </a:lnTo>
                  <a:cubicBezTo>
                    <a:pt x="0" y="41910"/>
                    <a:pt x="41910" y="0"/>
                    <a:pt x="92710" y="0"/>
                  </a:cubicBezTo>
                  <a:lnTo>
                    <a:pt x="17637880" y="0"/>
                  </a:lnTo>
                  <a:cubicBezTo>
                    <a:pt x="17688680" y="0"/>
                    <a:pt x="17730591" y="41910"/>
                    <a:pt x="17730591" y="92710"/>
                  </a:cubicBezTo>
                  <a:lnTo>
                    <a:pt x="17730591" y="9350255"/>
                  </a:lnTo>
                  <a:cubicBezTo>
                    <a:pt x="17731860" y="9402325"/>
                    <a:pt x="17689950" y="9444234"/>
                    <a:pt x="17639150" y="9444234"/>
                  </a:cubicBezTo>
                  <a:close/>
                </a:path>
              </a:pathLst>
            </a:custGeom>
            <a:solidFill>
              <a:srgbClr val="101010"/>
            </a:solidFill>
          </p:spPr>
        </p:sp>
        <p:sp>
          <p:nvSpPr>
            <p:cNvPr name="Freeform 15" id="15"/>
            <p:cNvSpPr/>
            <p:nvPr/>
          </p:nvSpPr>
          <p:spPr>
            <a:xfrm flipH="false" flipV="false" rot="0">
              <a:off x="0" y="0"/>
              <a:ext cx="17795360" cy="9507734"/>
            </a:xfrm>
            <a:custGeom>
              <a:avLst/>
              <a:gdLst/>
              <a:ahLst/>
              <a:cxnLst/>
              <a:rect r="r" b="b" t="t" l="l"/>
              <a:pathLst>
                <a:path h="9507734" w="17795360">
                  <a:moveTo>
                    <a:pt x="17670900" y="59690"/>
                  </a:moveTo>
                  <a:cubicBezTo>
                    <a:pt x="17706460" y="59690"/>
                    <a:pt x="17735671" y="88900"/>
                    <a:pt x="17735671" y="124460"/>
                  </a:cubicBezTo>
                  <a:lnTo>
                    <a:pt x="17735671" y="9383275"/>
                  </a:lnTo>
                  <a:cubicBezTo>
                    <a:pt x="17735671" y="9418834"/>
                    <a:pt x="17706460" y="9448044"/>
                    <a:pt x="17670900" y="9448044"/>
                  </a:cubicBezTo>
                  <a:lnTo>
                    <a:pt x="124460" y="9448044"/>
                  </a:lnTo>
                  <a:cubicBezTo>
                    <a:pt x="88900" y="9448044"/>
                    <a:pt x="59690" y="9418834"/>
                    <a:pt x="59690" y="9383275"/>
                  </a:cubicBezTo>
                  <a:lnTo>
                    <a:pt x="59690" y="124460"/>
                  </a:lnTo>
                  <a:cubicBezTo>
                    <a:pt x="59690" y="88900"/>
                    <a:pt x="88900" y="59690"/>
                    <a:pt x="124460" y="59690"/>
                  </a:cubicBezTo>
                  <a:lnTo>
                    <a:pt x="17670901" y="59690"/>
                  </a:lnTo>
                  <a:moveTo>
                    <a:pt x="17670901" y="0"/>
                  </a:moveTo>
                  <a:lnTo>
                    <a:pt x="124460" y="0"/>
                  </a:lnTo>
                  <a:cubicBezTo>
                    <a:pt x="55880" y="0"/>
                    <a:pt x="0" y="55880"/>
                    <a:pt x="0" y="124460"/>
                  </a:cubicBezTo>
                  <a:lnTo>
                    <a:pt x="0" y="9383275"/>
                  </a:lnTo>
                  <a:cubicBezTo>
                    <a:pt x="0" y="9451855"/>
                    <a:pt x="55880" y="9507734"/>
                    <a:pt x="124460" y="9507734"/>
                  </a:cubicBezTo>
                  <a:lnTo>
                    <a:pt x="17670901" y="9507734"/>
                  </a:lnTo>
                  <a:cubicBezTo>
                    <a:pt x="17739480" y="9507734"/>
                    <a:pt x="17795360" y="9451855"/>
                    <a:pt x="17795360" y="9383275"/>
                  </a:cubicBezTo>
                  <a:lnTo>
                    <a:pt x="17795360" y="124460"/>
                  </a:lnTo>
                  <a:cubicBezTo>
                    <a:pt x="17795360" y="55880"/>
                    <a:pt x="17739480" y="0"/>
                    <a:pt x="17670901" y="0"/>
                  </a:cubicBezTo>
                  <a:close/>
                </a:path>
              </a:pathLst>
            </a:custGeom>
            <a:solidFill>
              <a:srgbClr val="FFFFFF"/>
            </a:solidFill>
          </p:spPr>
        </p:sp>
      </p:grpSp>
      <p:sp>
        <p:nvSpPr>
          <p:cNvPr name="Freeform 16" id="16"/>
          <p:cNvSpPr/>
          <p:nvPr/>
        </p:nvSpPr>
        <p:spPr>
          <a:xfrm flipH="false" flipV="false" rot="0">
            <a:off x="4475737" y="2709104"/>
            <a:ext cx="3067032" cy="6431613"/>
          </a:xfrm>
          <a:custGeom>
            <a:avLst/>
            <a:gdLst/>
            <a:ahLst/>
            <a:cxnLst/>
            <a:rect r="r" b="b" t="t" l="l"/>
            <a:pathLst>
              <a:path h="6431613" w="3067032">
                <a:moveTo>
                  <a:pt x="0" y="0"/>
                </a:moveTo>
                <a:lnTo>
                  <a:pt x="3067032" y="0"/>
                </a:lnTo>
                <a:lnTo>
                  <a:pt x="3067032" y="6431612"/>
                </a:lnTo>
                <a:lnTo>
                  <a:pt x="0" y="6431612"/>
                </a:lnTo>
                <a:lnTo>
                  <a:pt x="0" y="0"/>
                </a:lnTo>
                <a:close/>
              </a:path>
            </a:pathLst>
          </a:custGeom>
          <a:blipFill>
            <a:blip r:embed="rId6"/>
            <a:stretch>
              <a:fillRect l="0" t="0" r="0" b="0"/>
            </a:stretch>
          </a:blipFill>
        </p:spPr>
      </p:sp>
      <p:sp>
        <p:nvSpPr>
          <p:cNvPr name="TextBox 17" id="17"/>
          <p:cNvSpPr txBox="true"/>
          <p:nvPr/>
        </p:nvSpPr>
        <p:spPr>
          <a:xfrm rot="0">
            <a:off x="10523198" y="3366116"/>
            <a:ext cx="3400714" cy="306705"/>
          </a:xfrm>
          <a:prstGeom prst="rect">
            <a:avLst/>
          </a:prstGeom>
        </p:spPr>
        <p:txBody>
          <a:bodyPr anchor="t" rtlCol="false" tIns="0" lIns="0" bIns="0" rIns="0">
            <a:spAutoFit/>
          </a:bodyPr>
          <a:lstStyle/>
          <a:p>
            <a:pPr>
              <a:lnSpc>
                <a:spcPts val="2520"/>
              </a:lnSpc>
            </a:pPr>
            <a:r>
              <a:rPr lang="en-US" sz="1800">
                <a:solidFill>
                  <a:srgbClr val="FFFFFF"/>
                </a:solidFill>
                <a:latin typeface="Public Sans Bold Italics"/>
              </a:rPr>
              <a:t>Description:</a:t>
            </a:r>
          </a:p>
        </p:txBody>
      </p:sp>
      <p:sp>
        <p:nvSpPr>
          <p:cNvPr name="TextBox 18" id="18"/>
          <p:cNvSpPr txBox="true"/>
          <p:nvPr/>
        </p:nvSpPr>
        <p:spPr>
          <a:xfrm rot="0">
            <a:off x="10523198" y="4293728"/>
            <a:ext cx="5314200" cy="306705"/>
          </a:xfrm>
          <a:prstGeom prst="rect">
            <a:avLst/>
          </a:prstGeom>
        </p:spPr>
        <p:txBody>
          <a:bodyPr anchor="t" rtlCol="false" tIns="0" lIns="0" bIns="0" rIns="0">
            <a:spAutoFit/>
          </a:bodyPr>
          <a:lstStyle/>
          <a:p>
            <a:pPr>
              <a:lnSpc>
                <a:spcPts val="2520"/>
              </a:lnSpc>
            </a:pPr>
            <a:r>
              <a:rPr lang="en-US" sz="1800">
                <a:solidFill>
                  <a:srgbClr val="FFFFFF"/>
                </a:solidFill>
                <a:latin typeface="Public Sans Bold Italics"/>
              </a:rPr>
              <a:t>Functionality &amp; User Experience:</a:t>
            </a:r>
          </a:p>
        </p:txBody>
      </p:sp>
      <p:sp>
        <p:nvSpPr>
          <p:cNvPr name="TextBox 19" id="19"/>
          <p:cNvSpPr txBox="true"/>
          <p:nvPr/>
        </p:nvSpPr>
        <p:spPr>
          <a:xfrm rot="0">
            <a:off x="2005704" y="895350"/>
            <a:ext cx="12677635" cy="1203325"/>
          </a:xfrm>
          <a:prstGeom prst="rect">
            <a:avLst/>
          </a:prstGeom>
        </p:spPr>
        <p:txBody>
          <a:bodyPr anchor="t" rtlCol="false" tIns="0" lIns="0" bIns="0" rIns="0">
            <a:spAutoFit/>
          </a:bodyPr>
          <a:lstStyle/>
          <a:p>
            <a:pPr>
              <a:lnSpc>
                <a:spcPts val="9799"/>
              </a:lnSpc>
            </a:pPr>
            <a:r>
              <a:rPr lang="en-US" sz="6999">
                <a:solidFill>
                  <a:srgbClr val="FFFFFF"/>
                </a:solidFill>
                <a:latin typeface="Public Sans"/>
              </a:rPr>
              <a:t>Design - Idea Creation</a:t>
            </a:r>
          </a:p>
        </p:txBody>
      </p:sp>
      <p:sp>
        <p:nvSpPr>
          <p:cNvPr name="TextBox 20" id="20"/>
          <p:cNvSpPr txBox="true"/>
          <p:nvPr/>
        </p:nvSpPr>
        <p:spPr>
          <a:xfrm rot="0">
            <a:off x="11104463" y="2586070"/>
            <a:ext cx="4085858" cy="349250"/>
          </a:xfrm>
          <a:prstGeom prst="rect">
            <a:avLst/>
          </a:prstGeom>
        </p:spPr>
        <p:txBody>
          <a:bodyPr anchor="t" rtlCol="false" tIns="0" lIns="0" bIns="0" rIns="0">
            <a:spAutoFit/>
          </a:bodyPr>
          <a:lstStyle/>
          <a:p>
            <a:pPr algn="ctr">
              <a:lnSpc>
                <a:spcPts val="2799"/>
              </a:lnSpc>
            </a:pPr>
            <a:r>
              <a:rPr lang="en-US" sz="1999">
                <a:solidFill>
                  <a:srgbClr val="FFFFFF"/>
                </a:solidFill>
                <a:latin typeface="Public Sans"/>
              </a:rPr>
              <a:t>Design Features &amp; Code Snippets</a:t>
            </a:r>
          </a:p>
        </p:txBody>
      </p:sp>
      <p:sp>
        <p:nvSpPr>
          <p:cNvPr name="TextBox 21" id="21"/>
          <p:cNvSpPr txBox="true"/>
          <p:nvPr/>
        </p:nvSpPr>
        <p:spPr>
          <a:xfrm rot="0">
            <a:off x="10523198" y="3710164"/>
            <a:ext cx="5598874" cy="488315"/>
          </a:xfrm>
          <a:prstGeom prst="rect">
            <a:avLst/>
          </a:prstGeom>
        </p:spPr>
        <p:txBody>
          <a:bodyPr anchor="t" rtlCol="false" tIns="0" lIns="0" bIns="0" rIns="0">
            <a:spAutoFit/>
          </a:bodyPr>
          <a:lstStyle/>
          <a:p>
            <a:pPr>
              <a:lnSpc>
                <a:spcPts val="1960"/>
              </a:lnSpc>
            </a:pPr>
            <a:r>
              <a:rPr lang="en-US" sz="1400">
                <a:solidFill>
                  <a:srgbClr val="FFFFFF"/>
                </a:solidFill>
                <a:latin typeface="Public Sans Italics"/>
              </a:rPr>
              <a:t>This interface is user-friendly and allows users to create </a:t>
            </a:r>
          </a:p>
          <a:p>
            <a:pPr>
              <a:lnSpc>
                <a:spcPts val="1960"/>
              </a:lnSpc>
              <a:spcBef>
                <a:spcPct val="0"/>
              </a:spcBef>
            </a:pPr>
            <a:r>
              <a:rPr lang="en-US" sz="1400">
                <a:solidFill>
                  <a:srgbClr val="FFFFFF"/>
                </a:solidFill>
                <a:latin typeface="Public Sans Italics"/>
              </a:rPr>
              <a:t>and share their innovative ideas</a:t>
            </a:r>
          </a:p>
        </p:txBody>
      </p:sp>
      <p:sp>
        <p:nvSpPr>
          <p:cNvPr name="TextBox 22" id="22"/>
          <p:cNvSpPr txBox="true"/>
          <p:nvPr/>
        </p:nvSpPr>
        <p:spPr>
          <a:xfrm rot="0">
            <a:off x="10523198" y="4638533"/>
            <a:ext cx="5598874" cy="735965"/>
          </a:xfrm>
          <a:prstGeom prst="rect">
            <a:avLst/>
          </a:prstGeom>
        </p:spPr>
        <p:txBody>
          <a:bodyPr anchor="t" rtlCol="false" tIns="0" lIns="0" bIns="0" rIns="0">
            <a:spAutoFit/>
          </a:bodyPr>
          <a:lstStyle/>
          <a:p>
            <a:pPr>
              <a:lnSpc>
                <a:spcPts val="1960"/>
              </a:lnSpc>
            </a:pPr>
            <a:r>
              <a:rPr lang="en-US" sz="1400">
                <a:solidFill>
                  <a:srgbClr val="FFFFFF"/>
                </a:solidFill>
                <a:latin typeface="Public Sans Italics"/>
              </a:rPr>
              <a:t>Users can create and upload new ideas by providing a title, description, and attachments before posting by clicking the</a:t>
            </a:r>
          </a:p>
          <a:p>
            <a:pPr>
              <a:lnSpc>
                <a:spcPts val="1960"/>
              </a:lnSpc>
              <a:spcBef>
                <a:spcPct val="0"/>
              </a:spcBef>
            </a:pPr>
            <a:r>
              <a:rPr lang="en-US" sz="1400">
                <a:solidFill>
                  <a:srgbClr val="FFFFFF"/>
                </a:solidFill>
                <a:latin typeface="Public Sans Italics"/>
              </a:rPr>
              <a:t> “Post your idea!” button</a:t>
            </a:r>
          </a:p>
        </p:txBody>
      </p:sp>
      <p:sp>
        <p:nvSpPr>
          <p:cNvPr name="TextBox 23" id="23"/>
          <p:cNvSpPr txBox="true"/>
          <p:nvPr/>
        </p:nvSpPr>
        <p:spPr>
          <a:xfrm rot="0">
            <a:off x="11434983" y="5655236"/>
            <a:ext cx="3400714" cy="306705"/>
          </a:xfrm>
          <a:prstGeom prst="rect">
            <a:avLst/>
          </a:prstGeom>
        </p:spPr>
        <p:txBody>
          <a:bodyPr anchor="t" rtlCol="false" tIns="0" lIns="0" bIns="0" rIns="0">
            <a:spAutoFit/>
          </a:bodyPr>
          <a:lstStyle/>
          <a:p>
            <a:pPr algn="ctr">
              <a:lnSpc>
                <a:spcPts val="2520"/>
              </a:lnSpc>
            </a:pPr>
            <a:r>
              <a:rPr lang="en-US" sz="1800">
                <a:solidFill>
                  <a:srgbClr val="FFFFFF"/>
                </a:solidFill>
                <a:latin typeface="Public Sans Bold Italics"/>
              </a:rPr>
              <a:t>Code Snippet</a:t>
            </a:r>
          </a:p>
        </p:txBody>
      </p:sp>
      <p:sp>
        <p:nvSpPr>
          <p:cNvPr name="TextBox 24" id="24"/>
          <p:cNvSpPr txBox="true"/>
          <p:nvPr/>
        </p:nvSpPr>
        <p:spPr>
          <a:xfrm rot="0">
            <a:off x="10452832" y="6088779"/>
            <a:ext cx="5389121" cy="3051937"/>
          </a:xfrm>
          <a:prstGeom prst="rect">
            <a:avLst/>
          </a:prstGeom>
        </p:spPr>
        <p:txBody>
          <a:bodyPr anchor="t" rtlCol="false" tIns="0" lIns="0" bIns="0" rIns="0">
            <a:spAutoFit/>
          </a:bodyPr>
          <a:lstStyle/>
          <a:p>
            <a:pPr algn="ctr">
              <a:lnSpc>
                <a:spcPts val="2407"/>
              </a:lnSpc>
              <a:spcBef>
                <a:spcPct val="0"/>
              </a:spcBef>
            </a:pPr>
            <a:r>
              <a:rPr lang="en-US" sz="1719">
                <a:solidFill>
                  <a:srgbClr val="FFFFFF"/>
                </a:solidFill>
                <a:latin typeface="Public Sans Bold Italics"/>
              </a:rPr>
              <a:t>final storageRef = FirebaseStorage.instance.ref();</a:t>
            </a:r>
          </a:p>
          <a:p>
            <a:pPr algn="ctr">
              <a:lnSpc>
                <a:spcPts val="2407"/>
              </a:lnSpc>
              <a:spcBef>
                <a:spcPct val="0"/>
              </a:spcBef>
            </a:pPr>
            <a:r>
              <a:rPr lang="en-US" sz="1719">
                <a:solidFill>
                  <a:srgbClr val="FFFFFF"/>
                </a:solidFill>
                <a:latin typeface="Public Sans Bold Italics"/>
              </a:rPr>
              <a:t>    for (int i = 0; i &lt; attachments.length; i++) {</a:t>
            </a:r>
          </a:p>
          <a:p>
            <a:pPr algn="ctr">
              <a:lnSpc>
                <a:spcPts val="2407"/>
              </a:lnSpc>
              <a:spcBef>
                <a:spcPct val="0"/>
              </a:spcBef>
            </a:pPr>
            <a:r>
              <a:rPr lang="en-US" sz="1719">
                <a:solidFill>
                  <a:srgbClr val="FFFFFF"/>
                </a:solidFill>
                <a:latin typeface="Public Sans Bold Italics"/>
              </a:rPr>
              <a:t>      final file = attachments[i];</a:t>
            </a:r>
          </a:p>
          <a:p>
            <a:pPr algn="ctr">
              <a:lnSpc>
                <a:spcPts val="2407"/>
              </a:lnSpc>
              <a:spcBef>
                <a:spcPct val="0"/>
              </a:spcBef>
            </a:pPr>
            <a:r>
              <a:rPr lang="en-US" sz="1719">
                <a:solidFill>
                  <a:srgbClr val="FFFFFF"/>
                </a:solidFill>
                <a:latin typeface="Public Sans Bold Italics"/>
              </a:rPr>
              <a:t>      final fileName = '${DateTime.now().millisecondsSinceEpoch}_$i';</a:t>
            </a:r>
          </a:p>
          <a:p>
            <a:pPr algn="ctr">
              <a:lnSpc>
                <a:spcPts val="2407"/>
              </a:lnSpc>
              <a:spcBef>
                <a:spcPct val="0"/>
              </a:spcBef>
            </a:pPr>
            <a:r>
              <a:rPr lang="en-US" sz="1719">
                <a:solidFill>
                  <a:srgbClr val="FFFFFF"/>
                </a:solidFill>
                <a:latin typeface="Public Sans Bold Italics"/>
              </a:rPr>
              <a:t>      final uploadTask =</a:t>
            </a:r>
          </a:p>
          <a:p>
            <a:pPr algn="ctr">
              <a:lnSpc>
                <a:spcPts val="2407"/>
              </a:lnSpc>
              <a:spcBef>
                <a:spcPct val="0"/>
              </a:spcBef>
            </a:pPr>
            <a:r>
              <a:rPr lang="en-US" sz="1719">
                <a:solidFill>
                  <a:srgbClr val="FFFFFF"/>
                </a:solidFill>
                <a:latin typeface="Public Sans Bold Italics"/>
              </a:rPr>
              <a:t>storageRef.child('attachments/$fileName').putFile(file);</a:t>
            </a:r>
          </a:p>
          <a:p>
            <a:pPr algn="ctr">
              <a:lnSpc>
                <a:spcPts val="2407"/>
              </a:lnSpc>
              <a:spcBef>
                <a:spcPct val="0"/>
              </a:spcBef>
            </a:pPr>
            <a:r>
              <a:rPr lang="en-US" sz="1719">
                <a:solidFill>
                  <a:srgbClr val="FFFFFF"/>
                </a:solidFill>
                <a:latin typeface="Public Sans Bold Italics"/>
              </a:rPr>
              <a:t>      final snapshot = await uploadTask.whenComplete(()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429033" cy="10287000"/>
            <a:chOff x="0" y="0"/>
            <a:chExt cx="112996" cy="2709333"/>
          </a:xfrm>
        </p:grpSpPr>
        <p:sp>
          <p:nvSpPr>
            <p:cNvPr name="Freeform 3" id="3"/>
            <p:cNvSpPr/>
            <p:nvPr/>
          </p:nvSpPr>
          <p:spPr>
            <a:xfrm flipH="false" flipV="false" rot="0">
              <a:off x="0" y="0"/>
              <a:ext cx="112996" cy="2709333"/>
            </a:xfrm>
            <a:custGeom>
              <a:avLst/>
              <a:gdLst/>
              <a:ahLst/>
              <a:cxnLst/>
              <a:rect r="r" b="b" t="t" l="l"/>
              <a:pathLst>
                <a:path h="2709333" w="112996">
                  <a:moveTo>
                    <a:pt x="0" y="0"/>
                  </a:moveTo>
                  <a:lnTo>
                    <a:pt x="112996" y="0"/>
                  </a:lnTo>
                  <a:lnTo>
                    <a:pt x="112996" y="2709333"/>
                  </a:lnTo>
                  <a:lnTo>
                    <a:pt x="0" y="2709333"/>
                  </a:lnTo>
                  <a:close/>
                </a:path>
              </a:pathLst>
            </a:custGeom>
            <a:solidFill>
              <a:srgbClr val="DBD7D8"/>
            </a:solidFill>
          </p:spPr>
        </p:sp>
        <p:sp>
          <p:nvSpPr>
            <p:cNvPr name="TextBox 4" id="4"/>
            <p:cNvSpPr txBox="true"/>
            <p:nvPr/>
          </p:nvSpPr>
          <p:spPr>
            <a:xfrm>
              <a:off x="0" y="-38100"/>
              <a:ext cx="112996" cy="2747433"/>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false" rot="5675131">
            <a:off x="-3070344" y="5098758"/>
            <a:ext cx="5379858" cy="5520376"/>
          </a:xfrm>
          <a:custGeom>
            <a:avLst/>
            <a:gdLst/>
            <a:ahLst/>
            <a:cxnLst/>
            <a:rect r="r" b="b" t="t" l="l"/>
            <a:pathLst>
              <a:path h="5520376" w="5379858">
                <a:moveTo>
                  <a:pt x="0" y="0"/>
                </a:moveTo>
                <a:lnTo>
                  <a:pt x="5379858" y="0"/>
                </a:lnTo>
                <a:lnTo>
                  <a:pt x="5379858" y="5520376"/>
                </a:lnTo>
                <a:lnTo>
                  <a:pt x="0" y="55203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709982">
            <a:off x="12333541" y="-3569412"/>
            <a:ext cx="7577063" cy="7774972"/>
          </a:xfrm>
          <a:custGeom>
            <a:avLst/>
            <a:gdLst/>
            <a:ahLst/>
            <a:cxnLst/>
            <a:rect r="r" b="b" t="t" l="l"/>
            <a:pathLst>
              <a:path h="7774972" w="7577063">
                <a:moveTo>
                  <a:pt x="0" y="0"/>
                </a:moveTo>
                <a:lnTo>
                  <a:pt x="7577063" y="0"/>
                </a:lnTo>
                <a:lnTo>
                  <a:pt x="7577063" y="7774971"/>
                </a:lnTo>
                <a:lnTo>
                  <a:pt x="0" y="7774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a:off x="2005704" y="2175715"/>
            <a:ext cx="14352791" cy="0"/>
          </a:xfrm>
          <a:prstGeom prst="line">
            <a:avLst/>
          </a:prstGeom>
          <a:ln cap="flat" w="19050">
            <a:solidFill>
              <a:srgbClr val="FFFFFF"/>
            </a:solidFill>
            <a:prstDash val="solid"/>
            <a:headEnd type="none" len="sm" w="sm"/>
            <a:tailEnd type="none" len="sm" w="sm"/>
          </a:ln>
        </p:spPr>
      </p:sp>
      <p:grpSp>
        <p:nvGrpSpPr>
          <p:cNvPr name="Group 8" id="8"/>
          <p:cNvGrpSpPr/>
          <p:nvPr/>
        </p:nvGrpSpPr>
        <p:grpSpPr>
          <a:xfrm rot="0">
            <a:off x="9912185" y="2401556"/>
            <a:ext cx="6446310" cy="7059973"/>
            <a:chOff x="0" y="0"/>
            <a:chExt cx="15888604" cy="17401136"/>
          </a:xfrm>
        </p:grpSpPr>
        <p:sp>
          <p:nvSpPr>
            <p:cNvPr name="Freeform 9" id="9"/>
            <p:cNvSpPr/>
            <p:nvPr/>
          </p:nvSpPr>
          <p:spPr>
            <a:xfrm flipH="false" flipV="false" rot="0">
              <a:off x="31750" y="31750"/>
              <a:ext cx="15825104" cy="17337636"/>
            </a:xfrm>
            <a:custGeom>
              <a:avLst/>
              <a:gdLst/>
              <a:ahLst/>
              <a:cxnLst/>
              <a:rect r="r" b="b" t="t" l="l"/>
              <a:pathLst>
                <a:path h="17337636" w="15825104">
                  <a:moveTo>
                    <a:pt x="15732393" y="17337636"/>
                  </a:moveTo>
                  <a:lnTo>
                    <a:pt x="92710" y="17337636"/>
                  </a:lnTo>
                  <a:cubicBezTo>
                    <a:pt x="41910" y="17337636"/>
                    <a:pt x="0" y="17295726"/>
                    <a:pt x="0" y="17244926"/>
                  </a:cubicBezTo>
                  <a:lnTo>
                    <a:pt x="0" y="92710"/>
                  </a:lnTo>
                  <a:cubicBezTo>
                    <a:pt x="0" y="41910"/>
                    <a:pt x="41910" y="0"/>
                    <a:pt x="92710" y="0"/>
                  </a:cubicBezTo>
                  <a:lnTo>
                    <a:pt x="15731124" y="0"/>
                  </a:lnTo>
                  <a:cubicBezTo>
                    <a:pt x="15781924" y="0"/>
                    <a:pt x="15823834" y="41910"/>
                    <a:pt x="15823834" y="92710"/>
                  </a:cubicBezTo>
                  <a:lnTo>
                    <a:pt x="15823834" y="17243656"/>
                  </a:lnTo>
                  <a:cubicBezTo>
                    <a:pt x="15825104" y="17295726"/>
                    <a:pt x="15783193" y="17337636"/>
                    <a:pt x="15732393" y="17337636"/>
                  </a:cubicBezTo>
                  <a:close/>
                </a:path>
              </a:pathLst>
            </a:custGeom>
            <a:solidFill>
              <a:srgbClr val="101010"/>
            </a:solidFill>
          </p:spPr>
        </p:sp>
        <p:sp>
          <p:nvSpPr>
            <p:cNvPr name="Freeform 10" id="10"/>
            <p:cNvSpPr/>
            <p:nvPr/>
          </p:nvSpPr>
          <p:spPr>
            <a:xfrm flipH="false" flipV="false" rot="0">
              <a:off x="0" y="0"/>
              <a:ext cx="15888604" cy="17401136"/>
            </a:xfrm>
            <a:custGeom>
              <a:avLst/>
              <a:gdLst/>
              <a:ahLst/>
              <a:cxnLst/>
              <a:rect r="r" b="b" t="t" l="l"/>
              <a:pathLst>
                <a:path h="17401136" w="15888604">
                  <a:moveTo>
                    <a:pt x="15764143" y="59690"/>
                  </a:moveTo>
                  <a:cubicBezTo>
                    <a:pt x="15799704" y="59690"/>
                    <a:pt x="15828914" y="88900"/>
                    <a:pt x="15828914" y="124460"/>
                  </a:cubicBezTo>
                  <a:lnTo>
                    <a:pt x="15828914" y="17276676"/>
                  </a:lnTo>
                  <a:cubicBezTo>
                    <a:pt x="15828914" y="17312236"/>
                    <a:pt x="15799704" y="17341445"/>
                    <a:pt x="15764143" y="17341445"/>
                  </a:cubicBezTo>
                  <a:lnTo>
                    <a:pt x="124460" y="17341445"/>
                  </a:lnTo>
                  <a:cubicBezTo>
                    <a:pt x="88900" y="17341445"/>
                    <a:pt x="59690" y="17312236"/>
                    <a:pt x="59690" y="17276676"/>
                  </a:cubicBezTo>
                  <a:lnTo>
                    <a:pt x="59690" y="124460"/>
                  </a:lnTo>
                  <a:cubicBezTo>
                    <a:pt x="59690" y="88900"/>
                    <a:pt x="88900" y="59690"/>
                    <a:pt x="124460" y="59690"/>
                  </a:cubicBezTo>
                  <a:lnTo>
                    <a:pt x="15764145" y="59690"/>
                  </a:lnTo>
                  <a:moveTo>
                    <a:pt x="15764145" y="0"/>
                  </a:moveTo>
                  <a:lnTo>
                    <a:pt x="124460" y="0"/>
                  </a:lnTo>
                  <a:cubicBezTo>
                    <a:pt x="55880" y="0"/>
                    <a:pt x="0" y="55880"/>
                    <a:pt x="0" y="124460"/>
                  </a:cubicBezTo>
                  <a:lnTo>
                    <a:pt x="0" y="17276676"/>
                  </a:lnTo>
                  <a:cubicBezTo>
                    <a:pt x="0" y="17345256"/>
                    <a:pt x="55880" y="17401136"/>
                    <a:pt x="124460" y="17401136"/>
                  </a:cubicBezTo>
                  <a:lnTo>
                    <a:pt x="15764145" y="17401136"/>
                  </a:lnTo>
                  <a:cubicBezTo>
                    <a:pt x="15832724" y="17401136"/>
                    <a:pt x="15888604" y="17345256"/>
                    <a:pt x="15888604" y="17276676"/>
                  </a:cubicBezTo>
                  <a:lnTo>
                    <a:pt x="15888604" y="124460"/>
                  </a:lnTo>
                  <a:cubicBezTo>
                    <a:pt x="15888604" y="55880"/>
                    <a:pt x="15832724" y="0"/>
                    <a:pt x="15764145" y="0"/>
                  </a:cubicBezTo>
                  <a:close/>
                </a:path>
              </a:pathLst>
            </a:custGeom>
            <a:solidFill>
              <a:srgbClr val="FFFFFF"/>
            </a:solidFill>
          </p:spPr>
        </p:sp>
      </p:grpSp>
      <p:sp>
        <p:nvSpPr>
          <p:cNvPr name="Freeform 11" id="11"/>
          <p:cNvSpPr/>
          <p:nvPr/>
        </p:nvSpPr>
        <p:spPr>
          <a:xfrm flipH="false" flipV="false" rot="0">
            <a:off x="10092395" y="3404216"/>
            <a:ext cx="318175" cy="258119"/>
          </a:xfrm>
          <a:custGeom>
            <a:avLst/>
            <a:gdLst/>
            <a:ahLst/>
            <a:cxnLst/>
            <a:rect r="r" b="b" t="t" l="l"/>
            <a:pathLst>
              <a:path h="258119" w="318175">
                <a:moveTo>
                  <a:pt x="0" y="0"/>
                </a:moveTo>
                <a:lnTo>
                  <a:pt x="318175" y="0"/>
                </a:lnTo>
                <a:lnTo>
                  <a:pt x="318175" y="258119"/>
                </a:lnTo>
                <a:lnTo>
                  <a:pt x="0" y="2581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0092395" y="4317734"/>
            <a:ext cx="318175" cy="258119"/>
          </a:xfrm>
          <a:custGeom>
            <a:avLst/>
            <a:gdLst/>
            <a:ahLst/>
            <a:cxnLst/>
            <a:rect r="r" b="b" t="t" l="l"/>
            <a:pathLst>
              <a:path h="258119" w="318175">
                <a:moveTo>
                  <a:pt x="0" y="0"/>
                </a:moveTo>
                <a:lnTo>
                  <a:pt x="318175" y="0"/>
                </a:lnTo>
                <a:lnTo>
                  <a:pt x="318175" y="258119"/>
                </a:lnTo>
                <a:lnTo>
                  <a:pt x="0" y="2581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0092395" y="6036754"/>
            <a:ext cx="6029677" cy="3221546"/>
            <a:chOff x="0" y="0"/>
            <a:chExt cx="17795360" cy="9507735"/>
          </a:xfrm>
        </p:grpSpPr>
        <p:sp>
          <p:nvSpPr>
            <p:cNvPr name="Freeform 14" id="14"/>
            <p:cNvSpPr/>
            <p:nvPr/>
          </p:nvSpPr>
          <p:spPr>
            <a:xfrm flipH="false" flipV="false" rot="0">
              <a:off x="31750" y="31750"/>
              <a:ext cx="17731860" cy="9444234"/>
            </a:xfrm>
            <a:custGeom>
              <a:avLst/>
              <a:gdLst/>
              <a:ahLst/>
              <a:cxnLst/>
              <a:rect r="r" b="b" t="t" l="l"/>
              <a:pathLst>
                <a:path h="9444234" w="17731860">
                  <a:moveTo>
                    <a:pt x="17639150" y="9444234"/>
                  </a:moveTo>
                  <a:lnTo>
                    <a:pt x="92710" y="9444234"/>
                  </a:lnTo>
                  <a:cubicBezTo>
                    <a:pt x="41910" y="9444234"/>
                    <a:pt x="0" y="9402325"/>
                    <a:pt x="0" y="9351525"/>
                  </a:cubicBezTo>
                  <a:lnTo>
                    <a:pt x="0" y="92710"/>
                  </a:lnTo>
                  <a:cubicBezTo>
                    <a:pt x="0" y="41910"/>
                    <a:pt x="41910" y="0"/>
                    <a:pt x="92710" y="0"/>
                  </a:cubicBezTo>
                  <a:lnTo>
                    <a:pt x="17637880" y="0"/>
                  </a:lnTo>
                  <a:cubicBezTo>
                    <a:pt x="17688680" y="0"/>
                    <a:pt x="17730591" y="41910"/>
                    <a:pt x="17730591" y="92710"/>
                  </a:cubicBezTo>
                  <a:lnTo>
                    <a:pt x="17730591" y="9350255"/>
                  </a:lnTo>
                  <a:cubicBezTo>
                    <a:pt x="17731860" y="9402325"/>
                    <a:pt x="17689950" y="9444234"/>
                    <a:pt x="17639150" y="9444234"/>
                  </a:cubicBezTo>
                  <a:close/>
                </a:path>
              </a:pathLst>
            </a:custGeom>
            <a:solidFill>
              <a:srgbClr val="101010"/>
            </a:solidFill>
          </p:spPr>
        </p:sp>
        <p:sp>
          <p:nvSpPr>
            <p:cNvPr name="Freeform 15" id="15"/>
            <p:cNvSpPr/>
            <p:nvPr/>
          </p:nvSpPr>
          <p:spPr>
            <a:xfrm flipH="false" flipV="false" rot="0">
              <a:off x="0" y="0"/>
              <a:ext cx="17795360" cy="9507734"/>
            </a:xfrm>
            <a:custGeom>
              <a:avLst/>
              <a:gdLst/>
              <a:ahLst/>
              <a:cxnLst/>
              <a:rect r="r" b="b" t="t" l="l"/>
              <a:pathLst>
                <a:path h="9507734" w="17795360">
                  <a:moveTo>
                    <a:pt x="17670900" y="59690"/>
                  </a:moveTo>
                  <a:cubicBezTo>
                    <a:pt x="17706460" y="59690"/>
                    <a:pt x="17735671" y="88900"/>
                    <a:pt x="17735671" y="124460"/>
                  </a:cubicBezTo>
                  <a:lnTo>
                    <a:pt x="17735671" y="9383275"/>
                  </a:lnTo>
                  <a:cubicBezTo>
                    <a:pt x="17735671" y="9418834"/>
                    <a:pt x="17706460" y="9448044"/>
                    <a:pt x="17670900" y="9448044"/>
                  </a:cubicBezTo>
                  <a:lnTo>
                    <a:pt x="124460" y="9448044"/>
                  </a:lnTo>
                  <a:cubicBezTo>
                    <a:pt x="88900" y="9448044"/>
                    <a:pt x="59690" y="9418834"/>
                    <a:pt x="59690" y="9383275"/>
                  </a:cubicBezTo>
                  <a:lnTo>
                    <a:pt x="59690" y="124460"/>
                  </a:lnTo>
                  <a:cubicBezTo>
                    <a:pt x="59690" y="88900"/>
                    <a:pt x="88900" y="59690"/>
                    <a:pt x="124460" y="59690"/>
                  </a:cubicBezTo>
                  <a:lnTo>
                    <a:pt x="17670901" y="59690"/>
                  </a:lnTo>
                  <a:moveTo>
                    <a:pt x="17670901" y="0"/>
                  </a:moveTo>
                  <a:lnTo>
                    <a:pt x="124460" y="0"/>
                  </a:lnTo>
                  <a:cubicBezTo>
                    <a:pt x="55880" y="0"/>
                    <a:pt x="0" y="55880"/>
                    <a:pt x="0" y="124460"/>
                  </a:cubicBezTo>
                  <a:lnTo>
                    <a:pt x="0" y="9383275"/>
                  </a:lnTo>
                  <a:cubicBezTo>
                    <a:pt x="0" y="9451855"/>
                    <a:pt x="55880" y="9507734"/>
                    <a:pt x="124460" y="9507734"/>
                  </a:cubicBezTo>
                  <a:lnTo>
                    <a:pt x="17670901" y="9507734"/>
                  </a:lnTo>
                  <a:cubicBezTo>
                    <a:pt x="17739480" y="9507734"/>
                    <a:pt x="17795360" y="9451855"/>
                    <a:pt x="17795360" y="9383275"/>
                  </a:cubicBezTo>
                  <a:lnTo>
                    <a:pt x="17795360" y="124460"/>
                  </a:lnTo>
                  <a:cubicBezTo>
                    <a:pt x="17795360" y="55880"/>
                    <a:pt x="17739480" y="0"/>
                    <a:pt x="17670901" y="0"/>
                  </a:cubicBezTo>
                  <a:close/>
                </a:path>
              </a:pathLst>
            </a:custGeom>
            <a:solidFill>
              <a:srgbClr val="FFFFFF"/>
            </a:solidFill>
          </p:spPr>
        </p:sp>
      </p:grpSp>
      <p:sp>
        <p:nvSpPr>
          <p:cNvPr name="Freeform 16" id="16"/>
          <p:cNvSpPr/>
          <p:nvPr/>
        </p:nvSpPr>
        <p:spPr>
          <a:xfrm flipH="false" flipV="false" rot="0">
            <a:off x="4434762" y="2709104"/>
            <a:ext cx="3127058" cy="6436718"/>
          </a:xfrm>
          <a:custGeom>
            <a:avLst/>
            <a:gdLst/>
            <a:ahLst/>
            <a:cxnLst/>
            <a:rect r="r" b="b" t="t" l="l"/>
            <a:pathLst>
              <a:path h="6436718" w="3127058">
                <a:moveTo>
                  <a:pt x="0" y="0"/>
                </a:moveTo>
                <a:lnTo>
                  <a:pt x="3127057" y="0"/>
                </a:lnTo>
                <a:lnTo>
                  <a:pt x="3127057" y="6436718"/>
                </a:lnTo>
                <a:lnTo>
                  <a:pt x="0" y="6436718"/>
                </a:lnTo>
                <a:lnTo>
                  <a:pt x="0" y="0"/>
                </a:lnTo>
                <a:close/>
              </a:path>
            </a:pathLst>
          </a:custGeom>
          <a:blipFill>
            <a:blip r:embed="rId6"/>
            <a:stretch>
              <a:fillRect l="0" t="0" r="0" b="0"/>
            </a:stretch>
          </a:blipFill>
        </p:spPr>
      </p:sp>
      <p:sp>
        <p:nvSpPr>
          <p:cNvPr name="TextBox 17" id="17"/>
          <p:cNvSpPr txBox="true"/>
          <p:nvPr/>
        </p:nvSpPr>
        <p:spPr>
          <a:xfrm rot="0">
            <a:off x="10523198" y="3366116"/>
            <a:ext cx="3400714" cy="306705"/>
          </a:xfrm>
          <a:prstGeom prst="rect">
            <a:avLst/>
          </a:prstGeom>
        </p:spPr>
        <p:txBody>
          <a:bodyPr anchor="t" rtlCol="false" tIns="0" lIns="0" bIns="0" rIns="0">
            <a:spAutoFit/>
          </a:bodyPr>
          <a:lstStyle/>
          <a:p>
            <a:pPr>
              <a:lnSpc>
                <a:spcPts val="2520"/>
              </a:lnSpc>
            </a:pPr>
            <a:r>
              <a:rPr lang="en-US" sz="1800">
                <a:solidFill>
                  <a:srgbClr val="FFFFFF"/>
                </a:solidFill>
                <a:latin typeface="Public Sans Bold Italics"/>
              </a:rPr>
              <a:t>Description:</a:t>
            </a:r>
          </a:p>
        </p:txBody>
      </p:sp>
      <p:sp>
        <p:nvSpPr>
          <p:cNvPr name="TextBox 18" id="18"/>
          <p:cNvSpPr txBox="true"/>
          <p:nvPr/>
        </p:nvSpPr>
        <p:spPr>
          <a:xfrm rot="0">
            <a:off x="10523198" y="4269148"/>
            <a:ext cx="4921690" cy="306705"/>
          </a:xfrm>
          <a:prstGeom prst="rect">
            <a:avLst/>
          </a:prstGeom>
        </p:spPr>
        <p:txBody>
          <a:bodyPr anchor="t" rtlCol="false" tIns="0" lIns="0" bIns="0" rIns="0">
            <a:spAutoFit/>
          </a:bodyPr>
          <a:lstStyle/>
          <a:p>
            <a:pPr>
              <a:lnSpc>
                <a:spcPts val="2520"/>
              </a:lnSpc>
            </a:pPr>
            <a:r>
              <a:rPr lang="en-US" sz="1800">
                <a:solidFill>
                  <a:srgbClr val="FFFFFF"/>
                </a:solidFill>
                <a:latin typeface="Public Sans Bold Italics"/>
              </a:rPr>
              <a:t>Functionality &amp; User Experience:</a:t>
            </a:r>
          </a:p>
        </p:txBody>
      </p:sp>
      <p:sp>
        <p:nvSpPr>
          <p:cNvPr name="TextBox 19" id="19"/>
          <p:cNvSpPr txBox="true"/>
          <p:nvPr/>
        </p:nvSpPr>
        <p:spPr>
          <a:xfrm rot="0">
            <a:off x="2005704" y="895350"/>
            <a:ext cx="12677635" cy="1203325"/>
          </a:xfrm>
          <a:prstGeom prst="rect">
            <a:avLst/>
          </a:prstGeom>
        </p:spPr>
        <p:txBody>
          <a:bodyPr anchor="t" rtlCol="false" tIns="0" lIns="0" bIns="0" rIns="0">
            <a:spAutoFit/>
          </a:bodyPr>
          <a:lstStyle/>
          <a:p>
            <a:pPr>
              <a:lnSpc>
                <a:spcPts val="9799"/>
              </a:lnSpc>
            </a:pPr>
            <a:r>
              <a:rPr lang="en-US" sz="6999">
                <a:solidFill>
                  <a:srgbClr val="FFFFFF"/>
                </a:solidFill>
                <a:latin typeface="Public Sans"/>
              </a:rPr>
              <a:t>Design - Profile</a:t>
            </a:r>
          </a:p>
        </p:txBody>
      </p:sp>
      <p:sp>
        <p:nvSpPr>
          <p:cNvPr name="TextBox 20" id="20"/>
          <p:cNvSpPr txBox="true"/>
          <p:nvPr/>
        </p:nvSpPr>
        <p:spPr>
          <a:xfrm rot="0">
            <a:off x="11104463" y="2586070"/>
            <a:ext cx="4085858" cy="349250"/>
          </a:xfrm>
          <a:prstGeom prst="rect">
            <a:avLst/>
          </a:prstGeom>
        </p:spPr>
        <p:txBody>
          <a:bodyPr anchor="t" rtlCol="false" tIns="0" lIns="0" bIns="0" rIns="0">
            <a:spAutoFit/>
          </a:bodyPr>
          <a:lstStyle/>
          <a:p>
            <a:pPr algn="ctr">
              <a:lnSpc>
                <a:spcPts val="2799"/>
              </a:lnSpc>
            </a:pPr>
            <a:r>
              <a:rPr lang="en-US" sz="1999">
                <a:solidFill>
                  <a:srgbClr val="FFFFFF"/>
                </a:solidFill>
                <a:latin typeface="Public Sans"/>
              </a:rPr>
              <a:t>Design Features &amp; Code Snippets</a:t>
            </a:r>
          </a:p>
        </p:txBody>
      </p:sp>
      <p:sp>
        <p:nvSpPr>
          <p:cNvPr name="TextBox 21" id="21"/>
          <p:cNvSpPr txBox="true"/>
          <p:nvPr/>
        </p:nvSpPr>
        <p:spPr>
          <a:xfrm rot="0">
            <a:off x="10523198" y="3710164"/>
            <a:ext cx="5598874" cy="488315"/>
          </a:xfrm>
          <a:prstGeom prst="rect">
            <a:avLst/>
          </a:prstGeom>
        </p:spPr>
        <p:txBody>
          <a:bodyPr anchor="t" rtlCol="false" tIns="0" lIns="0" bIns="0" rIns="0">
            <a:spAutoFit/>
          </a:bodyPr>
          <a:lstStyle/>
          <a:p>
            <a:pPr>
              <a:lnSpc>
                <a:spcPts val="1960"/>
              </a:lnSpc>
            </a:pPr>
            <a:r>
              <a:rPr lang="en-US" sz="1400">
                <a:solidFill>
                  <a:srgbClr val="FFFFFF"/>
                </a:solidFill>
                <a:latin typeface="Public Sans Italics"/>
              </a:rPr>
              <a:t>A dedicated screen that displays the user's email and allows </a:t>
            </a:r>
          </a:p>
          <a:p>
            <a:pPr>
              <a:lnSpc>
                <a:spcPts val="1960"/>
              </a:lnSpc>
              <a:spcBef>
                <a:spcPct val="0"/>
              </a:spcBef>
            </a:pPr>
            <a:r>
              <a:rPr lang="en-US" sz="1400">
                <a:solidFill>
                  <a:srgbClr val="FFFFFF"/>
                </a:solidFill>
                <a:latin typeface="Public Sans Italics"/>
              </a:rPr>
              <a:t>users to make changes to their profile details</a:t>
            </a:r>
          </a:p>
        </p:txBody>
      </p:sp>
      <p:sp>
        <p:nvSpPr>
          <p:cNvPr name="TextBox 22" id="22"/>
          <p:cNvSpPr txBox="true"/>
          <p:nvPr/>
        </p:nvSpPr>
        <p:spPr>
          <a:xfrm rot="0">
            <a:off x="10523198" y="4613953"/>
            <a:ext cx="5598874" cy="983615"/>
          </a:xfrm>
          <a:prstGeom prst="rect">
            <a:avLst/>
          </a:prstGeom>
        </p:spPr>
        <p:txBody>
          <a:bodyPr anchor="t" rtlCol="false" tIns="0" lIns="0" bIns="0" rIns="0">
            <a:spAutoFit/>
          </a:bodyPr>
          <a:lstStyle/>
          <a:p>
            <a:pPr>
              <a:lnSpc>
                <a:spcPts val="1960"/>
              </a:lnSpc>
            </a:pPr>
            <a:r>
              <a:rPr lang="en-US" sz="1400">
                <a:solidFill>
                  <a:srgbClr val="FFFFFF"/>
                </a:solidFill>
                <a:latin typeface="Public Sans Italics"/>
              </a:rPr>
              <a:t>Users can edit their profile details such as the profile avatar, username, date of birth, and location after pressing the “Save Changes” button. Pressing the profile avatar will allow you to </a:t>
            </a:r>
          </a:p>
          <a:p>
            <a:pPr>
              <a:lnSpc>
                <a:spcPts val="1960"/>
              </a:lnSpc>
              <a:spcBef>
                <a:spcPct val="0"/>
              </a:spcBef>
            </a:pPr>
            <a:r>
              <a:rPr lang="en-US" sz="1400">
                <a:solidFill>
                  <a:srgbClr val="FFFFFF"/>
                </a:solidFill>
                <a:latin typeface="Public Sans Italics"/>
              </a:rPr>
              <a:t>choose a photo from your device or Google Drive</a:t>
            </a:r>
          </a:p>
        </p:txBody>
      </p:sp>
      <p:sp>
        <p:nvSpPr>
          <p:cNvPr name="TextBox 23" id="23"/>
          <p:cNvSpPr txBox="true"/>
          <p:nvPr/>
        </p:nvSpPr>
        <p:spPr>
          <a:xfrm rot="0">
            <a:off x="11434983" y="5655236"/>
            <a:ext cx="3400714" cy="306705"/>
          </a:xfrm>
          <a:prstGeom prst="rect">
            <a:avLst/>
          </a:prstGeom>
        </p:spPr>
        <p:txBody>
          <a:bodyPr anchor="t" rtlCol="false" tIns="0" lIns="0" bIns="0" rIns="0">
            <a:spAutoFit/>
          </a:bodyPr>
          <a:lstStyle/>
          <a:p>
            <a:pPr algn="ctr">
              <a:lnSpc>
                <a:spcPts val="2520"/>
              </a:lnSpc>
            </a:pPr>
            <a:r>
              <a:rPr lang="en-US" sz="1800">
                <a:solidFill>
                  <a:srgbClr val="FFFFFF"/>
                </a:solidFill>
                <a:latin typeface="Public Sans Bold Italics"/>
              </a:rPr>
              <a:t>Code Snippet</a:t>
            </a:r>
          </a:p>
        </p:txBody>
      </p:sp>
      <p:sp>
        <p:nvSpPr>
          <p:cNvPr name="TextBox 24" id="24"/>
          <p:cNvSpPr txBox="true"/>
          <p:nvPr/>
        </p:nvSpPr>
        <p:spPr>
          <a:xfrm rot="0">
            <a:off x="10251483" y="6146480"/>
            <a:ext cx="5715922" cy="3051937"/>
          </a:xfrm>
          <a:prstGeom prst="rect">
            <a:avLst/>
          </a:prstGeom>
        </p:spPr>
        <p:txBody>
          <a:bodyPr anchor="t" rtlCol="false" tIns="0" lIns="0" bIns="0" rIns="0">
            <a:spAutoFit/>
          </a:bodyPr>
          <a:lstStyle/>
          <a:p>
            <a:pPr algn="ctr">
              <a:lnSpc>
                <a:spcPts val="2407"/>
              </a:lnSpc>
              <a:spcBef>
                <a:spcPct val="0"/>
              </a:spcBef>
            </a:pPr>
            <a:r>
              <a:rPr lang="en-US" sz="1719">
                <a:solidFill>
                  <a:srgbClr val="FFFFFF"/>
                </a:solidFill>
                <a:latin typeface="Public Sans Bold Italics"/>
              </a:rPr>
              <a:t>Future&lt;void&gt; updateProfile() async {</a:t>
            </a:r>
          </a:p>
          <a:p>
            <a:pPr algn="ctr">
              <a:lnSpc>
                <a:spcPts val="2407"/>
              </a:lnSpc>
              <a:spcBef>
                <a:spcPct val="0"/>
              </a:spcBef>
            </a:pPr>
            <a:r>
              <a:rPr lang="en-US" sz="1719">
                <a:solidFill>
                  <a:srgbClr val="FFFFFF"/>
                </a:solidFill>
                <a:latin typeface="Public Sans Bold Italics"/>
              </a:rPr>
              <a:t>    try {</a:t>
            </a:r>
          </a:p>
          <a:p>
            <a:pPr algn="ctr">
              <a:lnSpc>
                <a:spcPts val="2407"/>
              </a:lnSpc>
              <a:spcBef>
                <a:spcPct val="0"/>
              </a:spcBef>
            </a:pPr>
            <a:r>
              <a:rPr lang="en-US" sz="1719">
                <a:solidFill>
                  <a:srgbClr val="FFFFFF"/>
                </a:solidFill>
                <a:latin typeface="Public Sans Bold Italics"/>
              </a:rPr>
              <a:t>      if (_image != null) {</a:t>
            </a:r>
          </a:p>
          <a:p>
            <a:pPr algn="ctr">
              <a:lnSpc>
                <a:spcPts val="2407"/>
              </a:lnSpc>
              <a:spcBef>
                <a:spcPct val="0"/>
              </a:spcBef>
            </a:pPr>
            <a:r>
              <a:rPr lang="en-US" sz="1719">
                <a:solidFill>
                  <a:srgbClr val="FFFFFF"/>
                </a:solidFill>
                <a:latin typeface="Public Sans Bold Italics"/>
              </a:rPr>
              <a:t>        String fileName = 'profile_${currentUser!.uid}';</a:t>
            </a:r>
          </a:p>
          <a:p>
            <a:pPr algn="ctr">
              <a:lnSpc>
                <a:spcPts val="2407"/>
              </a:lnSpc>
              <a:spcBef>
                <a:spcPct val="0"/>
              </a:spcBef>
            </a:pPr>
            <a:r>
              <a:rPr lang="en-US" sz="1719">
                <a:solidFill>
                  <a:srgbClr val="FFFFFF"/>
                </a:solidFill>
                <a:latin typeface="Public Sans Bold Italics"/>
              </a:rPr>
              <a:t>        var storageRef = FirebaseStorage.instance.ref().child(fileName);</a:t>
            </a:r>
          </a:p>
          <a:p>
            <a:pPr algn="ctr">
              <a:lnSpc>
                <a:spcPts val="2407"/>
              </a:lnSpc>
              <a:spcBef>
                <a:spcPct val="0"/>
              </a:spcBef>
            </a:pPr>
            <a:r>
              <a:rPr lang="en-US" sz="1719">
                <a:solidFill>
                  <a:srgbClr val="FFFFFF"/>
                </a:solidFill>
                <a:latin typeface="Public Sans Bold Italics"/>
              </a:rPr>
              <a:t>        await storageRef.putFile(_image!);</a:t>
            </a:r>
          </a:p>
          <a:p>
            <a:pPr algn="ctr">
              <a:lnSpc>
                <a:spcPts val="2407"/>
              </a:lnSpc>
              <a:spcBef>
                <a:spcPct val="0"/>
              </a:spcBef>
            </a:pPr>
            <a:r>
              <a:rPr lang="en-US" sz="1719">
                <a:solidFill>
                  <a:srgbClr val="FFFFFF"/>
                </a:solidFill>
                <a:latin typeface="Public Sans Bold Italics"/>
              </a:rPr>
              <a:t>        String downloadUrl = await storageRef.getDownloadURL();</a:t>
            </a:r>
          </a:p>
          <a:p>
            <a:pPr algn="ctr">
              <a:lnSpc>
                <a:spcPts val="2407"/>
              </a:lnSpc>
              <a:spcBef>
                <a:spcPct val="0"/>
              </a:spcBef>
            </a:pPr>
            <a:r>
              <a:rPr lang="en-US" sz="1719">
                <a:solidFill>
                  <a:srgbClr val="FFFFFF"/>
                </a:solidFill>
                <a:latin typeface="Public Sans Bold Italics"/>
              </a:rPr>
              <a:t>        currentUser!.profileImageUrl = downloadUrl;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429033" cy="10287000"/>
            <a:chOff x="0" y="0"/>
            <a:chExt cx="112996" cy="2709333"/>
          </a:xfrm>
        </p:grpSpPr>
        <p:sp>
          <p:nvSpPr>
            <p:cNvPr name="Freeform 3" id="3"/>
            <p:cNvSpPr/>
            <p:nvPr/>
          </p:nvSpPr>
          <p:spPr>
            <a:xfrm flipH="false" flipV="false" rot="0">
              <a:off x="0" y="0"/>
              <a:ext cx="112996" cy="2709333"/>
            </a:xfrm>
            <a:custGeom>
              <a:avLst/>
              <a:gdLst/>
              <a:ahLst/>
              <a:cxnLst/>
              <a:rect r="r" b="b" t="t" l="l"/>
              <a:pathLst>
                <a:path h="2709333" w="112996">
                  <a:moveTo>
                    <a:pt x="0" y="0"/>
                  </a:moveTo>
                  <a:lnTo>
                    <a:pt x="112996" y="0"/>
                  </a:lnTo>
                  <a:lnTo>
                    <a:pt x="112996" y="2709333"/>
                  </a:lnTo>
                  <a:lnTo>
                    <a:pt x="0" y="2709333"/>
                  </a:lnTo>
                  <a:close/>
                </a:path>
              </a:pathLst>
            </a:custGeom>
            <a:solidFill>
              <a:srgbClr val="DBD7D8"/>
            </a:solidFill>
          </p:spPr>
        </p:sp>
        <p:sp>
          <p:nvSpPr>
            <p:cNvPr name="TextBox 4" id="4"/>
            <p:cNvSpPr txBox="true"/>
            <p:nvPr/>
          </p:nvSpPr>
          <p:spPr>
            <a:xfrm>
              <a:off x="0" y="-38100"/>
              <a:ext cx="112996" cy="2747433"/>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false" rot="5675131">
            <a:off x="-3070344" y="5098758"/>
            <a:ext cx="5379858" cy="5520376"/>
          </a:xfrm>
          <a:custGeom>
            <a:avLst/>
            <a:gdLst/>
            <a:ahLst/>
            <a:cxnLst/>
            <a:rect r="r" b="b" t="t" l="l"/>
            <a:pathLst>
              <a:path h="5520376" w="5379858">
                <a:moveTo>
                  <a:pt x="0" y="0"/>
                </a:moveTo>
                <a:lnTo>
                  <a:pt x="5379858" y="0"/>
                </a:lnTo>
                <a:lnTo>
                  <a:pt x="5379858" y="5520376"/>
                </a:lnTo>
                <a:lnTo>
                  <a:pt x="0" y="55203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709982">
            <a:off x="12333541" y="-3569412"/>
            <a:ext cx="7577063" cy="7774972"/>
          </a:xfrm>
          <a:custGeom>
            <a:avLst/>
            <a:gdLst/>
            <a:ahLst/>
            <a:cxnLst/>
            <a:rect r="r" b="b" t="t" l="l"/>
            <a:pathLst>
              <a:path h="7774972" w="7577063">
                <a:moveTo>
                  <a:pt x="0" y="0"/>
                </a:moveTo>
                <a:lnTo>
                  <a:pt x="7577063" y="0"/>
                </a:lnTo>
                <a:lnTo>
                  <a:pt x="7577063" y="7774971"/>
                </a:lnTo>
                <a:lnTo>
                  <a:pt x="0" y="7774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a:off x="2005704" y="2175715"/>
            <a:ext cx="14352791" cy="0"/>
          </a:xfrm>
          <a:prstGeom prst="line">
            <a:avLst/>
          </a:prstGeom>
          <a:ln cap="flat" w="19050">
            <a:solidFill>
              <a:srgbClr val="FFFFFF"/>
            </a:solidFill>
            <a:prstDash val="solid"/>
            <a:headEnd type="none" len="sm" w="sm"/>
            <a:tailEnd type="none" len="sm" w="sm"/>
          </a:ln>
        </p:spPr>
      </p:sp>
      <p:grpSp>
        <p:nvGrpSpPr>
          <p:cNvPr name="Group 8" id="8"/>
          <p:cNvGrpSpPr/>
          <p:nvPr/>
        </p:nvGrpSpPr>
        <p:grpSpPr>
          <a:xfrm rot="0">
            <a:off x="9912185" y="2401556"/>
            <a:ext cx="6446310" cy="7059973"/>
            <a:chOff x="0" y="0"/>
            <a:chExt cx="15888604" cy="17401136"/>
          </a:xfrm>
        </p:grpSpPr>
        <p:sp>
          <p:nvSpPr>
            <p:cNvPr name="Freeform 9" id="9"/>
            <p:cNvSpPr/>
            <p:nvPr/>
          </p:nvSpPr>
          <p:spPr>
            <a:xfrm flipH="false" flipV="false" rot="0">
              <a:off x="31750" y="31750"/>
              <a:ext cx="15825104" cy="17337636"/>
            </a:xfrm>
            <a:custGeom>
              <a:avLst/>
              <a:gdLst/>
              <a:ahLst/>
              <a:cxnLst/>
              <a:rect r="r" b="b" t="t" l="l"/>
              <a:pathLst>
                <a:path h="17337636" w="15825104">
                  <a:moveTo>
                    <a:pt x="15732393" y="17337636"/>
                  </a:moveTo>
                  <a:lnTo>
                    <a:pt x="92710" y="17337636"/>
                  </a:lnTo>
                  <a:cubicBezTo>
                    <a:pt x="41910" y="17337636"/>
                    <a:pt x="0" y="17295726"/>
                    <a:pt x="0" y="17244926"/>
                  </a:cubicBezTo>
                  <a:lnTo>
                    <a:pt x="0" y="92710"/>
                  </a:lnTo>
                  <a:cubicBezTo>
                    <a:pt x="0" y="41910"/>
                    <a:pt x="41910" y="0"/>
                    <a:pt x="92710" y="0"/>
                  </a:cubicBezTo>
                  <a:lnTo>
                    <a:pt x="15731124" y="0"/>
                  </a:lnTo>
                  <a:cubicBezTo>
                    <a:pt x="15781924" y="0"/>
                    <a:pt x="15823834" y="41910"/>
                    <a:pt x="15823834" y="92710"/>
                  </a:cubicBezTo>
                  <a:lnTo>
                    <a:pt x="15823834" y="17243656"/>
                  </a:lnTo>
                  <a:cubicBezTo>
                    <a:pt x="15825104" y="17295726"/>
                    <a:pt x="15783193" y="17337636"/>
                    <a:pt x="15732393" y="17337636"/>
                  </a:cubicBezTo>
                  <a:close/>
                </a:path>
              </a:pathLst>
            </a:custGeom>
            <a:solidFill>
              <a:srgbClr val="101010"/>
            </a:solidFill>
          </p:spPr>
        </p:sp>
        <p:sp>
          <p:nvSpPr>
            <p:cNvPr name="Freeform 10" id="10"/>
            <p:cNvSpPr/>
            <p:nvPr/>
          </p:nvSpPr>
          <p:spPr>
            <a:xfrm flipH="false" flipV="false" rot="0">
              <a:off x="0" y="0"/>
              <a:ext cx="15888604" cy="17401136"/>
            </a:xfrm>
            <a:custGeom>
              <a:avLst/>
              <a:gdLst/>
              <a:ahLst/>
              <a:cxnLst/>
              <a:rect r="r" b="b" t="t" l="l"/>
              <a:pathLst>
                <a:path h="17401136" w="15888604">
                  <a:moveTo>
                    <a:pt x="15764143" y="59690"/>
                  </a:moveTo>
                  <a:cubicBezTo>
                    <a:pt x="15799704" y="59690"/>
                    <a:pt x="15828914" y="88900"/>
                    <a:pt x="15828914" y="124460"/>
                  </a:cubicBezTo>
                  <a:lnTo>
                    <a:pt x="15828914" y="17276676"/>
                  </a:lnTo>
                  <a:cubicBezTo>
                    <a:pt x="15828914" y="17312236"/>
                    <a:pt x="15799704" y="17341445"/>
                    <a:pt x="15764143" y="17341445"/>
                  </a:cubicBezTo>
                  <a:lnTo>
                    <a:pt x="124460" y="17341445"/>
                  </a:lnTo>
                  <a:cubicBezTo>
                    <a:pt x="88900" y="17341445"/>
                    <a:pt x="59690" y="17312236"/>
                    <a:pt x="59690" y="17276676"/>
                  </a:cubicBezTo>
                  <a:lnTo>
                    <a:pt x="59690" y="124460"/>
                  </a:lnTo>
                  <a:cubicBezTo>
                    <a:pt x="59690" y="88900"/>
                    <a:pt x="88900" y="59690"/>
                    <a:pt x="124460" y="59690"/>
                  </a:cubicBezTo>
                  <a:lnTo>
                    <a:pt x="15764145" y="59690"/>
                  </a:lnTo>
                  <a:moveTo>
                    <a:pt x="15764145" y="0"/>
                  </a:moveTo>
                  <a:lnTo>
                    <a:pt x="124460" y="0"/>
                  </a:lnTo>
                  <a:cubicBezTo>
                    <a:pt x="55880" y="0"/>
                    <a:pt x="0" y="55880"/>
                    <a:pt x="0" y="124460"/>
                  </a:cubicBezTo>
                  <a:lnTo>
                    <a:pt x="0" y="17276676"/>
                  </a:lnTo>
                  <a:cubicBezTo>
                    <a:pt x="0" y="17345256"/>
                    <a:pt x="55880" y="17401136"/>
                    <a:pt x="124460" y="17401136"/>
                  </a:cubicBezTo>
                  <a:lnTo>
                    <a:pt x="15764145" y="17401136"/>
                  </a:lnTo>
                  <a:cubicBezTo>
                    <a:pt x="15832724" y="17401136"/>
                    <a:pt x="15888604" y="17345256"/>
                    <a:pt x="15888604" y="17276676"/>
                  </a:cubicBezTo>
                  <a:lnTo>
                    <a:pt x="15888604" y="124460"/>
                  </a:lnTo>
                  <a:cubicBezTo>
                    <a:pt x="15888604" y="55880"/>
                    <a:pt x="15832724" y="0"/>
                    <a:pt x="15764145" y="0"/>
                  </a:cubicBezTo>
                  <a:close/>
                </a:path>
              </a:pathLst>
            </a:custGeom>
            <a:solidFill>
              <a:srgbClr val="FFFFFF"/>
            </a:solidFill>
          </p:spPr>
        </p:sp>
      </p:grpSp>
      <p:sp>
        <p:nvSpPr>
          <p:cNvPr name="Freeform 11" id="11"/>
          <p:cNvSpPr/>
          <p:nvPr/>
        </p:nvSpPr>
        <p:spPr>
          <a:xfrm flipH="false" flipV="false" rot="0">
            <a:off x="10092395" y="3404216"/>
            <a:ext cx="318175" cy="258119"/>
          </a:xfrm>
          <a:custGeom>
            <a:avLst/>
            <a:gdLst/>
            <a:ahLst/>
            <a:cxnLst/>
            <a:rect r="r" b="b" t="t" l="l"/>
            <a:pathLst>
              <a:path h="258119" w="318175">
                <a:moveTo>
                  <a:pt x="0" y="0"/>
                </a:moveTo>
                <a:lnTo>
                  <a:pt x="318175" y="0"/>
                </a:lnTo>
                <a:lnTo>
                  <a:pt x="318175" y="258119"/>
                </a:lnTo>
                <a:lnTo>
                  <a:pt x="0" y="2581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0092395" y="4575853"/>
            <a:ext cx="318175" cy="258119"/>
          </a:xfrm>
          <a:custGeom>
            <a:avLst/>
            <a:gdLst/>
            <a:ahLst/>
            <a:cxnLst/>
            <a:rect r="r" b="b" t="t" l="l"/>
            <a:pathLst>
              <a:path h="258119" w="318175">
                <a:moveTo>
                  <a:pt x="0" y="0"/>
                </a:moveTo>
                <a:lnTo>
                  <a:pt x="318175" y="0"/>
                </a:lnTo>
                <a:lnTo>
                  <a:pt x="318175" y="258119"/>
                </a:lnTo>
                <a:lnTo>
                  <a:pt x="0" y="2581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0092395" y="6036754"/>
            <a:ext cx="6029677" cy="3221546"/>
            <a:chOff x="0" y="0"/>
            <a:chExt cx="17795360" cy="9507735"/>
          </a:xfrm>
        </p:grpSpPr>
        <p:sp>
          <p:nvSpPr>
            <p:cNvPr name="Freeform 14" id="14"/>
            <p:cNvSpPr/>
            <p:nvPr/>
          </p:nvSpPr>
          <p:spPr>
            <a:xfrm flipH="false" flipV="false" rot="0">
              <a:off x="31750" y="31750"/>
              <a:ext cx="17731860" cy="9444234"/>
            </a:xfrm>
            <a:custGeom>
              <a:avLst/>
              <a:gdLst/>
              <a:ahLst/>
              <a:cxnLst/>
              <a:rect r="r" b="b" t="t" l="l"/>
              <a:pathLst>
                <a:path h="9444234" w="17731860">
                  <a:moveTo>
                    <a:pt x="17639150" y="9444234"/>
                  </a:moveTo>
                  <a:lnTo>
                    <a:pt x="92710" y="9444234"/>
                  </a:lnTo>
                  <a:cubicBezTo>
                    <a:pt x="41910" y="9444234"/>
                    <a:pt x="0" y="9402325"/>
                    <a:pt x="0" y="9351525"/>
                  </a:cubicBezTo>
                  <a:lnTo>
                    <a:pt x="0" y="92710"/>
                  </a:lnTo>
                  <a:cubicBezTo>
                    <a:pt x="0" y="41910"/>
                    <a:pt x="41910" y="0"/>
                    <a:pt x="92710" y="0"/>
                  </a:cubicBezTo>
                  <a:lnTo>
                    <a:pt x="17637880" y="0"/>
                  </a:lnTo>
                  <a:cubicBezTo>
                    <a:pt x="17688680" y="0"/>
                    <a:pt x="17730591" y="41910"/>
                    <a:pt x="17730591" y="92710"/>
                  </a:cubicBezTo>
                  <a:lnTo>
                    <a:pt x="17730591" y="9350255"/>
                  </a:lnTo>
                  <a:cubicBezTo>
                    <a:pt x="17731860" y="9402325"/>
                    <a:pt x="17689950" y="9444234"/>
                    <a:pt x="17639150" y="9444234"/>
                  </a:cubicBezTo>
                  <a:close/>
                </a:path>
              </a:pathLst>
            </a:custGeom>
            <a:solidFill>
              <a:srgbClr val="101010"/>
            </a:solidFill>
          </p:spPr>
        </p:sp>
        <p:sp>
          <p:nvSpPr>
            <p:cNvPr name="Freeform 15" id="15"/>
            <p:cNvSpPr/>
            <p:nvPr/>
          </p:nvSpPr>
          <p:spPr>
            <a:xfrm flipH="false" flipV="false" rot="0">
              <a:off x="0" y="0"/>
              <a:ext cx="17795360" cy="9507734"/>
            </a:xfrm>
            <a:custGeom>
              <a:avLst/>
              <a:gdLst/>
              <a:ahLst/>
              <a:cxnLst/>
              <a:rect r="r" b="b" t="t" l="l"/>
              <a:pathLst>
                <a:path h="9507734" w="17795360">
                  <a:moveTo>
                    <a:pt x="17670900" y="59690"/>
                  </a:moveTo>
                  <a:cubicBezTo>
                    <a:pt x="17706460" y="59690"/>
                    <a:pt x="17735671" y="88900"/>
                    <a:pt x="17735671" y="124460"/>
                  </a:cubicBezTo>
                  <a:lnTo>
                    <a:pt x="17735671" y="9383275"/>
                  </a:lnTo>
                  <a:cubicBezTo>
                    <a:pt x="17735671" y="9418834"/>
                    <a:pt x="17706460" y="9448044"/>
                    <a:pt x="17670900" y="9448044"/>
                  </a:cubicBezTo>
                  <a:lnTo>
                    <a:pt x="124460" y="9448044"/>
                  </a:lnTo>
                  <a:cubicBezTo>
                    <a:pt x="88900" y="9448044"/>
                    <a:pt x="59690" y="9418834"/>
                    <a:pt x="59690" y="9383275"/>
                  </a:cubicBezTo>
                  <a:lnTo>
                    <a:pt x="59690" y="124460"/>
                  </a:lnTo>
                  <a:cubicBezTo>
                    <a:pt x="59690" y="88900"/>
                    <a:pt x="88900" y="59690"/>
                    <a:pt x="124460" y="59690"/>
                  </a:cubicBezTo>
                  <a:lnTo>
                    <a:pt x="17670901" y="59690"/>
                  </a:lnTo>
                  <a:moveTo>
                    <a:pt x="17670901" y="0"/>
                  </a:moveTo>
                  <a:lnTo>
                    <a:pt x="124460" y="0"/>
                  </a:lnTo>
                  <a:cubicBezTo>
                    <a:pt x="55880" y="0"/>
                    <a:pt x="0" y="55880"/>
                    <a:pt x="0" y="124460"/>
                  </a:cubicBezTo>
                  <a:lnTo>
                    <a:pt x="0" y="9383275"/>
                  </a:lnTo>
                  <a:cubicBezTo>
                    <a:pt x="0" y="9451855"/>
                    <a:pt x="55880" y="9507734"/>
                    <a:pt x="124460" y="9507734"/>
                  </a:cubicBezTo>
                  <a:lnTo>
                    <a:pt x="17670901" y="9507734"/>
                  </a:lnTo>
                  <a:cubicBezTo>
                    <a:pt x="17739480" y="9507734"/>
                    <a:pt x="17795360" y="9451855"/>
                    <a:pt x="17795360" y="9383275"/>
                  </a:cubicBezTo>
                  <a:lnTo>
                    <a:pt x="17795360" y="124460"/>
                  </a:lnTo>
                  <a:cubicBezTo>
                    <a:pt x="17795360" y="55880"/>
                    <a:pt x="17739480" y="0"/>
                    <a:pt x="17670901" y="0"/>
                  </a:cubicBezTo>
                  <a:close/>
                </a:path>
              </a:pathLst>
            </a:custGeom>
            <a:solidFill>
              <a:srgbClr val="FFFFFF"/>
            </a:solidFill>
          </p:spPr>
        </p:sp>
      </p:grpSp>
      <p:sp>
        <p:nvSpPr>
          <p:cNvPr name="Freeform 16" id="16"/>
          <p:cNvSpPr/>
          <p:nvPr/>
        </p:nvSpPr>
        <p:spPr>
          <a:xfrm flipH="false" flipV="false" rot="0">
            <a:off x="4480855" y="2685455"/>
            <a:ext cx="3034870" cy="6460367"/>
          </a:xfrm>
          <a:custGeom>
            <a:avLst/>
            <a:gdLst/>
            <a:ahLst/>
            <a:cxnLst/>
            <a:rect r="r" b="b" t="t" l="l"/>
            <a:pathLst>
              <a:path h="6460367" w="3034870">
                <a:moveTo>
                  <a:pt x="0" y="0"/>
                </a:moveTo>
                <a:lnTo>
                  <a:pt x="3034871" y="0"/>
                </a:lnTo>
                <a:lnTo>
                  <a:pt x="3034871" y="6460367"/>
                </a:lnTo>
                <a:lnTo>
                  <a:pt x="0" y="6460367"/>
                </a:lnTo>
                <a:lnTo>
                  <a:pt x="0" y="0"/>
                </a:lnTo>
                <a:close/>
              </a:path>
            </a:pathLst>
          </a:custGeom>
          <a:blipFill>
            <a:blip r:embed="rId6"/>
            <a:stretch>
              <a:fillRect l="0" t="0" r="0" b="0"/>
            </a:stretch>
          </a:blipFill>
        </p:spPr>
      </p:sp>
      <p:sp>
        <p:nvSpPr>
          <p:cNvPr name="TextBox 17" id="17"/>
          <p:cNvSpPr txBox="true"/>
          <p:nvPr/>
        </p:nvSpPr>
        <p:spPr>
          <a:xfrm rot="0">
            <a:off x="10523198" y="3366116"/>
            <a:ext cx="3400714" cy="306705"/>
          </a:xfrm>
          <a:prstGeom prst="rect">
            <a:avLst/>
          </a:prstGeom>
        </p:spPr>
        <p:txBody>
          <a:bodyPr anchor="t" rtlCol="false" tIns="0" lIns="0" bIns="0" rIns="0">
            <a:spAutoFit/>
          </a:bodyPr>
          <a:lstStyle/>
          <a:p>
            <a:pPr>
              <a:lnSpc>
                <a:spcPts val="2520"/>
              </a:lnSpc>
            </a:pPr>
            <a:r>
              <a:rPr lang="en-US" sz="1800">
                <a:solidFill>
                  <a:srgbClr val="FFFFFF"/>
                </a:solidFill>
                <a:latin typeface="Public Sans Bold Italics"/>
              </a:rPr>
              <a:t>Description:</a:t>
            </a:r>
          </a:p>
        </p:txBody>
      </p:sp>
      <p:sp>
        <p:nvSpPr>
          <p:cNvPr name="TextBox 18" id="18"/>
          <p:cNvSpPr txBox="true"/>
          <p:nvPr/>
        </p:nvSpPr>
        <p:spPr>
          <a:xfrm rot="0">
            <a:off x="10523198" y="4537753"/>
            <a:ext cx="5052527" cy="306705"/>
          </a:xfrm>
          <a:prstGeom prst="rect">
            <a:avLst/>
          </a:prstGeom>
        </p:spPr>
        <p:txBody>
          <a:bodyPr anchor="t" rtlCol="false" tIns="0" lIns="0" bIns="0" rIns="0">
            <a:spAutoFit/>
          </a:bodyPr>
          <a:lstStyle/>
          <a:p>
            <a:pPr>
              <a:lnSpc>
                <a:spcPts val="2520"/>
              </a:lnSpc>
            </a:pPr>
            <a:r>
              <a:rPr lang="en-US" sz="1800">
                <a:solidFill>
                  <a:srgbClr val="FFFFFF"/>
                </a:solidFill>
                <a:latin typeface="Public Sans Bold Italics"/>
              </a:rPr>
              <a:t>Functionality &amp; User Experience:</a:t>
            </a:r>
          </a:p>
        </p:txBody>
      </p:sp>
      <p:sp>
        <p:nvSpPr>
          <p:cNvPr name="TextBox 19" id="19"/>
          <p:cNvSpPr txBox="true"/>
          <p:nvPr/>
        </p:nvSpPr>
        <p:spPr>
          <a:xfrm rot="0">
            <a:off x="2005704" y="895350"/>
            <a:ext cx="12677635" cy="1203325"/>
          </a:xfrm>
          <a:prstGeom prst="rect">
            <a:avLst/>
          </a:prstGeom>
        </p:spPr>
        <p:txBody>
          <a:bodyPr anchor="t" rtlCol="false" tIns="0" lIns="0" bIns="0" rIns="0">
            <a:spAutoFit/>
          </a:bodyPr>
          <a:lstStyle/>
          <a:p>
            <a:pPr>
              <a:lnSpc>
                <a:spcPts val="9799"/>
              </a:lnSpc>
            </a:pPr>
            <a:r>
              <a:rPr lang="en-US" sz="6999">
                <a:solidFill>
                  <a:srgbClr val="FFFFFF"/>
                </a:solidFill>
                <a:latin typeface="Public Sans"/>
              </a:rPr>
              <a:t>Design - Private Messages</a:t>
            </a:r>
          </a:p>
        </p:txBody>
      </p:sp>
      <p:sp>
        <p:nvSpPr>
          <p:cNvPr name="TextBox 20" id="20"/>
          <p:cNvSpPr txBox="true"/>
          <p:nvPr/>
        </p:nvSpPr>
        <p:spPr>
          <a:xfrm rot="0">
            <a:off x="11104463" y="2586070"/>
            <a:ext cx="4085858" cy="349250"/>
          </a:xfrm>
          <a:prstGeom prst="rect">
            <a:avLst/>
          </a:prstGeom>
        </p:spPr>
        <p:txBody>
          <a:bodyPr anchor="t" rtlCol="false" tIns="0" lIns="0" bIns="0" rIns="0">
            <a:spAutoFit/>
          </a:bodyPr>
          <a:lstStyle/>
          <a:p>
            <a:pPr algn="ctr">
              <a:lnSpc>
                <a:spcPts val="2799"/>
              </a:lnSpc>
            </a:pPr>
            <a:r>
              <a:rPr lang="en-US" sz="1999">
                <a:solidFill>
                  <a:srgbClr val="FFFFFF"/>
                </a:solidFill>
                <a:latin typeface="Public Sans"/>
              </a:rPr>
              <a:t>Design Features &amp; Code Snippets</a:t>
            </a:r>
          </a:p>
        </p:txBody>
      </p:sp>
      <p:sp>
        <p:nvSpPr>
          <p:cNvPr name="TextBox 21" id="21"/>
          <p:cNvSpPr txBox="true"/>
          <p:nvPr/>
        </p:nvSpPr>
        <p:spPr>
          <a:xfrm rot="0">
            <a:off x="10523198" y="3710164"/>
            <a:ext cx="5598874" cy="488315"/>
          </a:xfrm>
          <a:prstGeom prst="rect">
            <a:avLst/>
          </a:prstGeom>
        </p:spPr>
        <p:txBody>
          <a:bodyPr anchor="t" rtlCol="false" tIns="0" lIns="0" bIns="0" rIns="0">
            <a:spAutoFit/>
          </a:bodyPr>
          <a:lstStyle/>
          <a:p>
            <a:pPr>
              <a:lnSpc>
                <a:spcPts val="1960"/>
              </a:lnSpc>
              <a:spcBef>
                <a:spcPct val="0"/>
              </a:spcBef>
            </a:pPr>
            <a:r>
              <a:rPr lang="en-US" sz="1400">
                <a:solidFill>
                  <a:srgbClr val="FFFFFF"/>
                </a:solidFill>
                <a:latin typeface="Public Sans Italics"/>
              </a:rPr>
              <a:t>A display screen that exhibits a list of individual conversations through private messages between other users within the application</a:t>
            </a:r>
          </a:p>
        </p:txBody>
      </p:sp>
      <p:sp>
        <p:nvSpPr>
          <p:cNvPr name="TextBox 22" id="22"/>
          <p:cNvSpPr txBox="true"/>
          <p:nvPr/>
        </p:nvSpPr>
        <p:spPr>
          <a:xfrm rot="0">
            <a:off x="10523198" y="4882558"/>
            <a:ext cx="5598874" cy="488315"/>
          </a:xfrm>
          <a:prstGeom prst="rect">
            <a:avLst/>
          </a:prstGeom>
        </p:spPr>
        <p:txBody>
          <a:bodyPr anchor="t" rtlCol="false" tIns="0" lIns="0" bIns="0" rIns="0">
            <a:spAutoFit/>
          </a:bodyPr>
          <a:lstStyle/>
          <a:p>
            <a:pPr>
              <a:lnSpc>
                <a:spcPts val="1960"/>
              </a:lnSpc>
              <a:spcBef>
                <a:spcPct val="0"/>
              </a:spcBef>
            </a:pPr>
            <a:r>
              <a:rPr lang="en-US" sz="1400">
                <a:solidFill>
                  <a:srgbClr val="FFFFFF"/>
                </a:solidFill>
                <a:latin typeface="Public Sans Italics"/>
              </a:rPr>
              <a:t>Users can privately interact by viewing an replying to messages, promoting collaboration and increasing interactions</a:t>
            </a:r>
          </a:p>
        </p:txBody>
      </p:sp>
      <p:sp>
        <p:nvSpPr>
          <p:cNvPr name="TextBox 23" id="23"/>
          <p:cNvSpPr txBox="true"/>
          <p:nvPr/>
        </p:nvSpPr>
        <p:spPr>
          <a:xfrm rot="0">
            <a:off x="11434983" y="5655236"/>
            <a:ext cx="3400714" cy="306705"/>
          </a:xfrm>
          <a:prstGeom prst="rect">
            <a:avLst/>
          </a:prstGeom>
        </p:spPr>
        <p:txBody>
          <a:bodyPr anchor="t" rtlCol="false" tIns="0" lIns="0" bIns="0" rIns="0">
            <a:spAutoFit/>
          </a:bodyPr>
          <a:lstStyle/>
          <a:p>
            <a:pPr algn="ctr">
              <a:lnSpc>
                <a:spcPts val="2520"/>
              </a:lnSpc>
            </a:pPr>
            <a:r>
              <a:rPr lang="en-US" sz="1800">
                <a:solidFill>
                  <a:srgbClr val="FFFFFF"/>
                </a:solidFill>
                <a:latin typeface="Public Sans Bold Italics"/>
              </a:rPr>
              <a:t>Code Snippet</a:t>
            </a:r>
          </a:p>
        </p:txBody>
      </p:sp>
      <p:sp>
        <p:nvSpPr>
          <p:cNvPr name="TextBox 24" id="24"/>
          <p:cNvSpPr txBox="true"/>
          <p:nvPr/>
        </p:nvSpPr>
        <p:spPr>
          <a:xfrm rot="0">
            <a:off x="10251483" y="6085743"/>
            <a:ext cx="5774481" cy="3051937"/>
          </a:xfrm>
          <a:prstGeom prst="rect">
            <a:avLst/>
          </a:prstGeom>
        </p:spPr>
        <p:txBody>
          <a:bodyPr anchor="t" rtlCol="false" tIns="0" lIns="0" bIns="0" rIns="0">
            <a:spAutoFit/>
          </a:bodyPr>
          <a:lstStyle/>
          <a:p>
            <a:pPr algn="ctr">
              <a:lnSpc>
                <a:spcPts val="2407"/>
              </a:lnSpc>
              <a:spcBef>
                <a:spcPct val="0"/>
              </a:spcBef>
            </a:pPr>
            <a:r>
              <a:rPr lang="en-US" sz="1719">
                <a:solidFill>
                  <a:srgbClr val="FFFFFF"/>
                </a:solidFill>
                <a:latin typeface="Public Sans Bold Italics"/>
              </a:rPr>
              <a:t>Stream&lt;List&lt;Message&gt;&gt; getMessages() {</a:t>
            </a:r>
          </a:p>
          <a:p>
            <a:pPr algn="ctr">
              <a:lnSpc>
                <a:spcPts val="2407"/>
              </a:lnSpc>
              <a:spcBef>
                <a:spcPct val="0"/>
              </a:spcBef>
            </a:pPr>
            <a:r>
              <a:rPr lang="en-US" sz="1719">
                <a:solidFill>
                  <a:srgbClr val="FFFFFF"/>
                </a:solidFill>
                <a:latin typeface="Public Sans Bold Italics"/>
              </a:rPr>
              <a:t>    return _firestore</a:t>
            </a:r>
          </a:p>
          <a:p>
            <a:pPr algn="ctr">
              <a:lnSpc>
                <a:spcPts val="2407"/>
              </a:lnSpc>
              <a:spcBef>
                <a:spcPct val="0"/>
              </a:spcBef>
            </a:pPr>
            <a:r>
              <a:rPr lang="en-US" sz="1719">
                <a:solidFill>
                  <a:srgbClr val="FFFFFF"/>
                </a:solidFill>
                <a:latin typeface="Public Sans Bold Italics"/>
              </a:rPr>
              <a:t>        .collection('conversations')</a:t>
            </a:r>
          </a:p>
          <a:p>
            <a:pPr algn="ctr">
              <a:lnSpc>
                <a:spcPts val="2407"/>
              </a:lnSpc>
              <a:spcBef>
                <a:spcPct val="0"/>
              </a:spcBef>
            </a:pPr>
            <a:r>
              <a:rPr lang="en-US" sz="1719">
                <a:solidFill>
                  <a:srgbClr val="FFFFFF"/>
                </a:solidFill>
                <a:latin typeface="Public Sans Bold Italics"/>
              </a:rPr>
              <a:t>        .doc(widget.conversationId)</a:t>
            </a:r>
          </a:p>
          <a:p>
            <a:pPr algn="ctr">
              <a:lnSpc>
                <a:spcPts val="2407"/>
              </a:lnSpc>
              <a:spcBef>
                <a:spcPct val="0"/>
              </a:spcBef>
            </a:pPr>
            <a:r>
              <a:rPr lang="en-US" sz="1719">
                <a:solidFill>
                  <a:srgbClr val="FFFFFF"/>
                </a:solidFill>
                <a:latin typeface="Public Sans Bold Italics"/>
              </a:rPr>
              <a:t>        .collection('messages')</a:t>
            </a:r>
          </a:p>
          <a:p>
            <a:pPr algn="ctr">
              <a:lnSpc>
                <a:spcPts val="2407"/>
              </a:lnSpc>
              <a:spcBef>
                <a:spcPct val="0"/>
              </a:spcBef>
            </a:pPr>
            <a:r>
              <a:rPr lang="en-US" sz="1719">
                <a:solidFill>
                  <a:srgbClr val="FFFFFF"/>
                </a:solidFill>
                <a:latin typeface="Public Sans Bold Italics"/>
              </a:rPr>
              <a:t>        .orderBy('timestamp', descending: true)</a:t>
            </a:r>
          </a:p>
          <a:p>
            <a:pPr algn="ctr">
              <a:lnSpc>
                <a:spcPts val="2407"/>
              </a:lnSpc>
              <a:spcBef>
                <a:spcPct val="0"/>
              </a:spcBef>
            </a:pPr>
            <a:r>
              <a:rPr lang="en-US" sz="1719">
                <a:solidFill>
                  <a:srgbClr val="FFFFFF"/>
                </a:solidFill>
                <a:latin typeface="Public Sans Bold Italics"/>
              </a:rPr>
              <a:t>        .snapshots()</a:t>
            </a:r>
          </a:p>
          <a:p>
            <a:pPr algn="ctr">
              <a:lnSpc>
                <a:spcPts val="2407"/>
              </a:lnSpc>
              <a:spcBef>
                <a:spcPct val="0"/>
              </a:spcBef>
            </a:pPr>
            <a:r>
              <a:rPr lang="en-US" sz="1719">
                <a:solidFill>
                  <a:srgbClr val="FFFFFF"/>
                </a:solidFill>
                <a:latin typeface="Public Sans Bold Italics"/>
              </a:rPr>
              <a:t>        .map((snapshot) =&gt;</a:t>
            </a:r>
          </a:p>
          <a:p>
            <a:pPr algn="ctr">
              <a:lnSpc>
                <a:spcPts val="2407"/>
              </a:lnSpc>
              <a:spcBef>
                <a:spcPct val="0"/>
              </a:spcBef>
            </a:pPr>
            <a:r>
              <a:rPr lang="en-US" sz="1719">
                <a:solidFill>
                  <a:srgbClr val="FFFFFF"/>
                </a:solidFill>
                <a:latin typeface="Public Sans Bold Italics"/>
              </a:rPr>
              <a:t>            snapshot.docs.map((doc) =&gt; Message.fromFirestore(doc)).toList());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DAFz_7JxxRQ</dc:identifier>
  <dcterms:modified xsi:type="dcterms:W3CDTF">2011-08-01T06:04:30Z</dcterms:modified>
  <cp:revision>1</cp:revision>
  <dc:title>Idea Share</dc:title>
</cp:coreProperties>
</file>